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8"/>
  </p:notesMasterIdLst>
  <p:sldIdLst>
    <p:sldId id="256" r:id="rId2"/>
    <p:sldId id="257" r:id="rId3"/>
    <p:sldId id="273" r:id="rId4"/>
    <p:sldId id="274" r:id="rId5"/>
    <p:sldId id="261" r:id="rId6"/>
    <p:sldId id="283" r:id="rId7"/>
    <p:sldId id="264" r:id="rId8"/>
    <p:sldId id="281" r:id="rId9"/>
    <p:sldId id="268" r:id="rId10"/>
    <p:sldId id="269" r:id="rId11"/>
    <p:sldId id="278" r:id="rId12"/>
    <p:sldId id="317" r:id="rId13"/>
    <p:sldId id="296" r:id="rId14"/>
    <p:sldId id="297" r:id="rId15"/>
    <p:sldId id="298" r:id="rId16"/>
    <p:sldId id="299" r:id="rId17"/>
    <p:sldId id="306" r:id="rId18"/>
    <p:sldId id="308" r:id="rId19"/>
    <p:sldId id="309" r:id="rId20"/>
    <p:sldId id="321" r:id="rId21"/>
    <p:sldId id="288" r:id="rId22"/>
    <p:sldId id="287" r:id="rId23"/>
    <p:sldId id="300" r:id="rId24"/>
    <p:sldId id="320" r:id="rId25"/>
    <p:sldId id="307" r:id="rId26"/>
    <p:sldId id="27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21" autoAdjust="0"/>
    <p:restoredTop sz="94624" autoAdjust="0"/>
  </p:normalViewPr>
  <p:slideViewPr>
    <p:cSldViewPr>
      <p:cViewPr varScale="1">
        <p:scale>
          <a:sx n="69" d="100"/>
          <a:sy n="69" d="100"/>
        </p:scale>
        <p:origin x="-1428" y="-102"/>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50FB4C-7EFF-4370-866D-59F728E1A505}" type="datetimeFigureOut">
              <a:rPr lang="en-US" smtClean="0"/>
              <a:pPr/>
              <a:t>7/27/2020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85C03F-849D-4892-9D87-4B40763DD76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E62E5238-75ED-41D0-9B2D-5F923562C4FA}" type="datetimeFigureOut">
              <a:rPr lang="en-US" smtClean="0"/>
              <a:pPr/>
              <a:t>7/27/2020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9E5064-27F1-4A78-8274-E2865E10E74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2E5238-75ED-41D0-9B2D-5F923562C4FA}"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E5064-27F1-4A78-8274-E2865E10E7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2E5238-75ED-41D0-9B2D-5F923562C4FA}" type="datetimeFigureOut">
              <a:rPr lang="en-US" smtClean="0"/>
              <a:pPr/>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9E5064-27F1-4A78-8274-E2865E10E7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E62E5238-75ED-41D0-9B2D-5F923562C4FA}" type="datetimeFigureOut">
              <a:rPr lang="en-US" smtClean="0"/>
              <a:pPr/>
              <a:t>7/27/2020</a:t>
            </a:fld>
            <a:endParaRPr lang="en-US"/>
          </a:p>
        </p:txBody>
      </p:sp>
      <p:sp>
        <p:nvSpPr>
          <p:cNvPr id="9" name="Slide Number Placeholder 8"/>
          <p:cNvSpPr>
            <a:spLocks noGrp="1"/>
          </p:cNvSpPr>
          <p:nvPr>
            <p:ph type="sldNum" sz="quarter" idx="15"/>
          </p:nvPr>
        </p:nvSpPr>
        <p:spPr/>
        <p:txBody>
          <a:bodyPr rtlCol="0"/>
          <a:lstStyle/>
          <a:p>
            <a:fld id="{B69E5064-27F1-4A78-8274-E2865E10E749}"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E62E5238-75ED-41D0-9B2D-5F923562C4FA}" type="datetimeFigureOut">
              <a:rPr lang="en-US" smtClean="0"/>
              <a:pPr/>
              <a:t>7/27/2020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9E5064-27F1-4A78-8274-E2865E10E74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62E5238-75ED-41D0-9B2D-5F923562C4FA}" type="datetimeFigureOut">
              <a:rPr lang="en-US" smtClean="0"/>
              <a:pPr/>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9E5064-27F1-4A78-8274-E2865E10E749}"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62E5238-75ED-41D0-9B2D-5F923562C4FA}" type="datetimeFigureOut">
              <a:rPr lang="en-US" smtClean="0"/>
              <a:pPr/>
              <a:t>7/27/2020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9E5064-27F1-4A78-8274-E2865E10E749}"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E62E5238-75ED-41D0-9B2D-5F923562C4FA}" type="datetimeFigureOut">
              <a:rPr lang="en-US" smtClean="0"/>
              <a:pPr/>
              <a:t>7/27/2020</a:t>
            </a:fld>
            <a:endParaRPr lang="en-US"/>
          </a:p>
        </p:txBody>
      </p:sp>
      <p:sp>
        <p:nvSpPr>
          <p:cNvPr id="7" name="Slide Number Placeholder 6"/>
          <p:cNvSpPr>
            <a:spLocks noGrp="1"/>
          </p:cNvSpPr>
          <p:nvPr>
            <p:ph type="sldNum" sz="quarter" idx="11"/>
          </p:nvPr>
        </p:nvSpPr>
        <p:spPr/>
        <p:txBody>
          <a:bodyPr rtlCol="0"/>
          <a:lstStyle/>
          <a:p>
            <a:fld id="{B69E5064-27F1-4A78-8274-E2865E10E749}"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2E5238-75ED-41D0-9B2D-5F923562C4FA}" type="datetimeFigureOut">
              <a:rPr lang="en-US" smtClean="0"/>
              <a:pPr/>
              <a:t>7/27/2020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9E5064-27F1-4A78-8274-E2865E10E7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1"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E62E5238-75ED-41D0-9B2D-5F923562C4FA}" type="datetimeFigureOut">
              <a:rPr lang="en-US" smtClean="0"/>
              <a:pPr/>
              <a:t>7/27/2020</a:t>
            </a:fld>
            <a:endParaRPr lang="en-US"/>
          </a:p>
        </p:txBody>
      </p:sp>
      <p:sp>
        <p:nvSpPr>
          <p:cNvPr id="22" name="Slide Number Placeholder 21"/>
          <p:cNvSpPr>
            <a:spLocks noGrp="1"/>
          </p:cNvSpPr>
          <p:nvPr>
            <p:ph type="sldNum" sz="quarter" idx="15"/>
          </p:nvPr>
        </p:nvSpPr>
        <p:spPr/>
        <p:txBody>
          <a:bodyPr rtlCol="0"/>
          <a:lstStyle/>
          <a:p>
            <a:fld id="{B69E5064-27F1-4A78-8274-E2865E10E749}"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9"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62E5238-75ED-41D0-9B2D-5F923562C4FA}" type="datetimeFigureOut">
              <a:rPr lang="en-US" smtClean="0"/>
              <a:pPr/>
              <a:t>7/27/2020</a:t>
            </a:fld>
            <a:endParaRPr lang="en-US"/>
          </a:p>
        </p:txBody>
      </p:sp>
      <p:sp>
        <p:nvSpPr>
          <p:cNvPr id="18" name="Slide Number Placeholder 17"/>
          <p:cNvSpPr>
            <a:spLocks noGrp="1"/>
          </p:cNvSpPr>
          <p:nvPr>
            <p:ph type="sldNum" sz="quarter" idx="11"/>
          </p:nvPr>
        </p:nvSpPr>
        <p:spPr/>
        <p:txBody>
          <a:bodyPr rtlCol="0"/>
          <a:lstStyle/>
          <a:p>
            <a:fld id="{B69E5064-27F1-4A78-8274-E2865E10E749}"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62E5238-75ED-41D0-9B2D-5F923562C4FA}" type="datetimeFigureOut">
              <a:rPr lang="en-US" smtClean="0"/>
              <a:pPr/>
              <a:t>7/27/2020</a:t>
            </a:fld>
            <a:endParaRPr lang="en-US"/>
          </a:p>
        </p:txBody>
      </p:sp>
      <p:sp>
        <p:nvSpPr>
          <p:cNvPr id="3" name="Footer Placeholder 2"/>
          <p:cNvSpPr>
            <a:spLocks noGrp="1"/>
          </p:cNvSpPr>
          <p:nvPr>
            <p:ph type="ftr" sz="quarter" idx="3"/>
          </p:nvPr>
        </p:nvSpPr>
        <p:spPr>
          <a:xfrm rot="5400000">
            <a:off x="6990187"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9E5064-27F1-4A78-8274-E2865E10E7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Noise" TargetMode="External"/><Relationship Id="rId2" Type="http://schemas.openxmlformats.org/officeDocument/2006/relationships/hyperlink" Target="https://en.wikipedia.org/wiki/Signal_(information_theory)"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81001"/>
            <a:ext cx="1228643" cy="1238360"/>
          </a:xfrm>
          <a:prstGeom prst="rect">
            <a:avLst/>
          </a:prstGeom>
        </p:spPr>
      </p:pic>
      <p:sp>
        <p:nvSpPr>
          <p:cNvPr id="6" name="TextBox 5"/>
          <p:cNvSpPr txBox="1"/>
          <p:nvPr/>
        </p:nvSpPr>
        <p:spPr>
          <a:xfrm>
            <a:off x="1447800" y="381000"/>
            <a:ext cx="7696200" cy="369332"/>
          </a:xfrm>
          <a:prstGeom prst="rect">
            <a:avLst/>
          </a:prstGeom>
          <a:noFill/>
        </p:spPr>
        <p:txBody>
          <a:bodyPr wrap="square" rtlCol="0">
            <a:spAutoFit/>
          </a:bodyPr>
          <a:lstStyle/>
          <a:p>
            <a:endParaRPr lang="en-US" dirty="0"/>
          </a:p>
        </p:txBody>
      </p:sp>
      <p:sp>
        <p:nvSpPr>
          <p:cNvPr id="9" name="Title 1"/>
          <p:cNvSpPr>
            <a:spLocks noGrp="1"/>
          </p:cNvSpPr>
          <p:nvPr>
            <p:ph type="ctrTitle"/>
          </p:nvPr>
        </p:nvSpPr>
        <p:spPr>
          <a:xfrm>
            <a:off x="1066800" y="381001"/>
            <a:ext cx="8077200" cy="1470025"/>
          </a:xfrm>
        </p:spPr>
        <p:txBody>
          <a:bodyPr>
            <a:noAutofit/>
          </a:bodyPr>
          <a:lstStyle/>
          <a:p>
            <a:pPr algn="ctr"/>
            <a:r>
              <a:rPr lang="en-IN" sz="1800" b="1" dirty="0" smtClean="0">
                <a:solidFill>
                  <a:schemeClr val="tx1"/>
                </a:solidFill>
                <a:latin typeface="Times New Roman" panose="02020603050405020304" pitchFamily="18" charset="0"/>
                <a:cs typeface="Times New Roman" panose="02020603050405020304" pitchFamily="18" charset="0"/>
              </a:rPr>
              <a:t>JAWAHARLAL NEHRU TECHNOLOGICAL UNIVERSITY KAKINADA</a:t>
            </a:r>
            <a:br>
              <a:rPr lang="en-IN" sz="1800" b="1" dirty="0" smtClean="0">
                <a:solidFill>
                  <a:schemeClr val="tx1"/>
                </a:solidFill>
                <a:latin typeface="Times New Roman" panose="02020603050405020304" pitchFamily="18" charset="0"/>
                <a:cs typeface="Times New Roman" panose="02020603050405020304" pitchFamily="18" charset="0"/>
              </a:rPr>
            </a:br>
            <a:r>
              <a:rPr lang="en-IN" sz="1800" b="1" dirty="0" smtClean="0">
                <a:solidFill>
                  <a:schemeClr val="tx1"/>
                </a:solidFill>
                <a:latin typeface="Times New Roman" panose="02020603050405020304" pitchFamily="18" charset="0"/>
                <a:cs typeface="Times New Roman" panose="02020603050405020304" pitchFamily="18" charset="0"/>
              </a:rPr>
              <a:t>UNIVERSITY COLLEGE OF ENGINEERING  VIZIANAGARAM</a:t>
            </a:r>
            <a:r>
              <a:rPr lang="en-IN" sz="1800" dirty="0" smtClean="0">
                <a:solidFill>
                  <a:schemeClr val="tx1"/>
                </a:solidFill>
                <a:latin typeface="Times New Roman" panose="02020603050405020304" pitchFamily="18" charset="0"/>
                <a:cs typeface="Times New Roman" panose="02020603050405020304" pitchFamily="18" charset="0"/>
              </a:rPr>
              <a:t/>
            </a:r>
            <a:br>
              <a:rPr lang="en-IN" sz="1800" dirty="0" smtClean="0">
                <a:solidFill>
                  <a:schemeClr val="tx1"/>
                </a:solidFill>
                <a:latin typeface="Times New Roman" panose="02020603050405020304" pitchFamily="18" charset="0"/>
                <a:cs typeface="Times New Roman" panose="02020603050405020304" pitchFamily="18" charset="0"/>
              </a:rPr>
            </a:br>
            <a:r>
              <a:rPr lang="en-IN" sz="1800" dirty="0" smtClean="0">
                <a:solidFill>
                  <a:schemeClr val="tx1"/>
                </a:solidFill>
                <a:latin typeface="Times New Roman" panose="02020603050405020304" pitchFamily="18" charset="0"/>
                <a:cs typeface="Times New Roman" panose="02020603050405020304" pitchFamily="18" charset="0"/>
              </a:rPr>
              <a:t>DEPARTMENT OF ELECTRONICS AND COMMUNICATION ENGINEERING(E.C.E</a:t>
            </a:r>
            <a:r>
              <a:rPr lang="en-IN" sz="2000" dirty="0" smtClean="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endParaRPr>
          </a:p>
        </p:txBody>
      </p:sp>
      <p:sp>
        <p:nvSpPr>
          <p:cNvPr id="12" name="TextBox 11"/>
          <p:cNvSpPr txBox="1"/>
          <p:nvPr/>
        </p:nvSpPr>
        <p:spPr>
          <a:xfrm>
            <a:off x="0" y="2057401"/>
            <a:ext cx="9144000" cy="707886"/>
          </a:xfrm>
          <a:prstGeom prst="rect">
            <a:avLst/>
          </a:prstGeom>
          <a:noFill/>
        </p:spPr>
        <p:txBody>
          <a:bodyPr wrap="square" rtlCol="0">
            <a:spAutoFit/>
          </a:bodyPr>
          <a:lstStyle/>
          <a:p>
            <a:pPr algn="ctr"/>
            <a:r>
              <a:rPr lang="en-US" sz="2000" b="1" dirty="0" smtClean="0">
                <a:solidFill>
                  <a:srgbClr val="FF0000"/>
                </a:solidFill>
                <a:latin typeface="Times New Roman" pitchFamily="18" charset="0"/>
                <a:cs typeface="Times New Roman" pitchFamily="18" charset="0"/>
              </a:rPr>
              <a:t>IMPLEMENTATION OF IMAGE ENHANCEMENT TECHNIQUES</a:t>
            </a:r>
          </a:p>
          <a:p>
            <a:pPr algn="ctr"/>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USING HARDWARE AND SOFTWARE</a:t>
            </a:r>
          </a:p>
        </p:txBody>
      </p:sp>
      <p:sp>
        <p:nvSpPr>
          <p:cNvPr id="13" name="TextBox 12"/>
          <p:cNvSpPr txBox="1"/>
          <p:nvPr/>
        </p:nvSpPr>
        <p:spPr>
          <a:xfrm>
            <a:off x="533400" y="3200401"/>
            <a:ext cx="3613491" cy="3139321"/>
          </a:xfrm>
          <a:prstGeom prst="rect">
            <a:avLst/>
          </a:prstGeom>
          <a:noFill/>
        </p:spPr>
        <p:txBody>
          <a:bodyPr wrap="square" rtlCol="0">
            <a:spAutoFit/>
          </a:bodyPr>
          <a:lstStyle/>
          <a:p>
            <a:endParaRPr lang="en-US" u="sng" dirty="0" smtClean="0">
              <a:latin typeface="Times New Roman" pitchFamily="18" charset="0"/>
              <a:cs typeface="Times New Roman" pitchFamily="18" charset="0"/>
            </a:endParaRPr>
          </a:p>
          <a:p>
            <a:r>
              <a:rPr lang="en-US" u="sng" dirty="0" smtClean="0">
                <a:latin typeface="Times New Roman" pitchFamily="18" charset="0"/>
                <a:cs typeface="Times New Roman" pitchFamily="18" charset="0"/>
              </a:rPr>
              <a:t>PROJECT MEMBERS</a:t>
            </a:r>
            <a:r>
              <a:rPr lang="en-US" dirty="0" smtClean="0"/>
              <a:t>:</a:t>
            </a:r>
          </a:p>
          <a:p>
            <a:pPr>
              <a:buFont typeface="Wingdings" pitchFamily="2" charset="2"/>
              <a:buChar char="Ø"/>
            </a:pPr>
            <a:r>
              <a:rPr lang="en-US" dirty="0" smtClean="0">
                <a:latin typeface="Times New Roman" pitchFamily="18" charset="0"/>
                <a:cs typeface="Times New Roman" pitchFamily="18" charset="0"/>
              </a:rPr>
              <a:t>P.Bala Sai Manasa : 16VV1A0440</a:t>
            </a:r>
          </a:p>
          <a:p>
            <a:pPr>
              <a:buFont typeface="Wingdings" pitchFamily="2" charset="2"/>
              <a:buChar char="Ø"/>
            </a:pPr>
            <a:r>
              <a:rPr lang="en-US" dirty="0" smtClean="0"/>
              <a:t>SK.Shakeera	  : </a:t>
            </a:r>
            <a:r>
              <a:rPr lang="en-US" dirty="0" smtClean="0">
                <a:latin typeface="Times New Roman" pitchFamily="18" charset="0"/>
                <a:cs typeface="Times New Roman" pitchFamily="18" charset="0"/>
              </a:rPr>
              <a:t>17VV5A0465</a:t>
            </a:r>
          </a:p>
          <a:p>
            <a:pPr>
              <a:buFont typeface="Wingdings" pitchFamily="2" charset="2"/>
              <a:buChar char="Ø"/>
            </a:pPr>
            <a:r>
              <a:rPr lang="en-US" dirty="0" smtClean="0"/>
              <a:t>K.Varshini	  : </a:t>
            </a:r>
            <a:r>
              <a:rPr lang="en-US" dirty="0" smtClean="0">
                <a:latin typeface="Times New Roman" pitchFamily="18" charset="0"/>
                <a:cs typeface="Times New Roman" pitchFamily="18" charset="0"/>
              </a:rPr>
              <a:t>16VV1A0419</a:t>
            </a:r>
          </a:p>
          <a:p>
            <a:pPr>
              <a:buFont typeface="Wingdings" pitchFamily="2" charset="2"/>
              <a:buChar char="Ø"/>
            </a:pPr>
            <a:r>
              <a:rPr lang="en-US" dirty="0" smtClean="0"/>
              <a:t>P.Dorababu	  </a:t>
            </a:r>
            <a:r>
              <a:rPr lang="en-US" dirty="0" smtClean="0">
                <a:latin typeface="Times New Roman" pitchFamily="18" charset="0"/>
                <a:cs typeface="Times New Roman" pitchFamily="18" charset="0"/>
              </a:rPr>
              <a:t>: 16VV1A0444</a:t>
            </a:r>
          </a:p>
          <a:p>
            <a:pPr>
              <a:buFont typeface="Wingdings" pitchFamily="2" charset="2"/>
              <a:buChar char="Ø"/>
            </a:pPr>
            <a:r>
              <a:rPr lang="en-US" dirty="0" smtClean="0"/>
              <a:t>Y.Hemanth	  : </a:t>
            </a:r>
            <a:r>
              <a:rPr lang="en-US" dirty="0" smtClean="0">
                <a:latin typeface="Times New Roman" pitchFamily="18" charset="0"/>
                <a:cs typeface="Times New Roman" pitchFamily="18" charset="0"/>
              </a:rPr>
              <a:t>16VV1A0456</a:t>
            </a:r>
          </a:p>
          <a:p>
            <a:pPr marL="342900" indent="-342900"/>
            <a:endParaRPr lang="en-US" dirty="0" smtClean="0"/>
          </a:p>
          <a:p>
            <a:endParaRPr lang="en-US" dirty="0" smtClean="0"/>
          </a:p>
          <a:p>
            <a:endParaRPr lang="en-US" dirty="0" smtClean="0"/>
          </a:p>
          <a:p>
            <a:endParaRPr lang="en-US" dirty="0"/>
          </a:p>
        </p:txBody>
      </p:sp>
      <p:sp>
        <p:nvSpPr>
          <p:cNvPr id="14" name="TextBox 13"/>
          <p:cNvSpPr txBox="1"/>
          <p:nvPr/>
        </p:nvSpPr>
        <p:spPr>
          <a:xfrm>
            <a:off x="6553200" y="5257800"/>
            <a:ext cx="2307043" cy="1200329"/>
          </a:xfrm>
          <a:prstGeom prst="rect">
            <a:avLst/>
          </a:prstGeom>
          <a:noFill/>
        </p:spPr>
        <p:txBody>
          <a:bodyPr wrap="square" rtlCol="0">
            <a:spAutoFit/>
          </a:bodyPr>
          <a:lstStyle/>
          <a:p>
            <a:r>
              <a:rPr lang="en-US" b="1" u="sng" dirty="0" smtClean="0">
                <a:latin typeface="Times New Roman" pitchFamily="18" charset="0"/>
                <a:cs typeface="Times New Roman" pitchFamily="18" charset="0"/>
              </a:rPr>
              <a:t>PROJECT GUIDE</a:t>
            </a:r>
          </a:p>
          <a:p>
            <a:r>
              <a:rPr lang="en-US" dirty="0">
                <a:latin typeface="Times New Roman" pitchFamily="18" charset="0"/>
                <a:cs typeface="Times New Roman" pitchFamily="18" charset="0"/>
              </a:rPr>
              <a:t>Prof.CH.Srinivasa Rao</a:t>
            </a:r>
          </a:p>
          <a:p>
            <a:r>
              <a:rPr lang="en-US" dirty="0">
                <a:latin typeface="Times New Roman" pitchFamily="18" charset="0"/>
                <a:cs typeface="Times New Roman" pitchFamily="18" charset="0"/>
              </a:rPr>
              <a:t>Department of ECE</a:t>
            </a:r>
            <a:r>
              <a:rPr lang="en-US" dirty="0"/>
              <a:t>.</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Autofit/>
          </a:bodyPr>
          <a:lstStyle/>
          <a:p>
            <a:pPr algn="ctr"/>
            <a:r>
              <a:rPr lang="en-US" sz="4000" dirty="0" smtClean="0">
                <a:solidFill>
                  <a:srgbClr val="FF0000"/>
                </a:solidFill>
                <a:latin typeface="Times New Roman" pitchFamily="18" charset="0"/>
                <a:cs typeface="Times New Roman" pitchFamily="18" charset="0"/>
              </a:rPr>
              <a:t>Histogram Equalization Algorithm</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371601"/>
            <a:ext cx="8229600" cy="4754563"/>
          </a:xfrm>
        </p:spPr>
        <p:txBody>
          <a:bodyPr>
            <a:normAutofit/>
          </a:bodyPr>
          <a:lstStyle/>
          <a:p>
            <a:pPr>
              <a:defRPr/>
            </a:pPr>
            <a:r>
              <a:rPr lang="en-US" sz="2400" dirty="0">
                <a:latin typeface="Times New Roman" pitchFamily="18" charset="0"/>
                <a:cs typeface="Times New Roman" pitchFamily="18" charset="0"/>
              </a:rPr>
              <a:t>Read the image pixel by pixel. </a:t>
            </a:r>
          </a:p>
          <a:p>
            <a:pPr>
              <a:defRPr/>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Counts the occurrence of each pixel value in the image (256 value). </a:t>
            </a:r>
          </a:p>
          <a:p>
            <a:pPr>
              <a:defRPr/>
            </a:pPr>
            <a:r>
              <a:rPr lang="en-US" sz="2400" dirty="0" smtClean="0">
                <a:latin typeface="Times New Roman" pitchFamily="18" charset="0"/>
                <a:cs typeface="Times New Roman" pitchFamily="18" charset="0"/>
              </a:rPr>
              <a:t>Compute </a:t>
            </a:r>
            <a:r>
              <a:rPr lang="en-US" sz="2400" dirty="0">
                <a:latin typeface="Times New Roman" pitchFamily="18" charset="0"/>
                <a:cs typeface="Times New Roman" pitchFamily="18" charset="0"/>
              </a:rPr>
              <a:t>the cumulative number of pixels (</a:t>
            </a:r>
            <a:r>
              <a:rPr lang="en-US" sz="2400" dirty="0" err="1">
                <a:latin typeface="Times New Roman" pitchFamily="18" charset="0"/>
                <a:cs typeface="Times New Roman" pitchFamily="18" charset="0"/>
              </a:rPr>
              <a:t>unscaled</a:t>
            </a:r>
            <a:r>
              <a:rPr lang="en-US" sz="2400" dirty="0">
                <a:latin typeface="Times New Roman" pitchFamily="18" charset="0"/>
                <a:cs typeface="Times New Roman" pitchFamily="18" charset="0"/>
              </a:rPr>
              <a:t> values</a:t>
            </a:r>
            <a:r>
              <a:rPr lang="en-US" sz="2400" b="1" dirty="0">
                <a:latin typeface="Times New Roman" pitchFamily="18" charset="0"/>
                <a:cs typeface="Times New Roman" pitchFamily="18" charset="0"/>
              </a:rPr>
              <a:t>). </a:t>
            </a:r>
          </a:p>
          <a:p>
            <a:pPr>
              <a:defRPr/>
            </a:pPr>
            <a:r>
              <a:rPr lang="en-US" sz="2400" dirty="0" smtClean="0">
                <a:latin typeface="Times New Roman" pitchFamily="18" charset="0"/>
                <a:cs typeface="Times New Roman" pitchFamily="18" charset="0"/>
              </a:rPr>
              <a:t>Multiply </a:t>
            </a:r>
            <a:r>
              <a:rPr lang="en-US" sz="2400" dirty="0">
                <a:latin typeface="Times New Roman" pitchFamily="18" charset="0"/>
                <a:cs typeface="Times New Roman" pitchFamily="18" charset="0"/>
              </a:rPr>
              <a:t>each </a:t>
            </a:r>
            <a:r>
              <a:rPr lang="en-US" sz="2400" dirty="0" err="1">
                <a:latin typeface="Times New Roman" pitchFamily="18" charset="0"/>
                <a:cs typeface="Times New Roman" pitchFamily="18" charset="0"/>
              </a:rPr>
              <a:t>unscaled</a:t>
            </a:r>
            <a:r>
              <a:rPr lang="en-US" sz="2400" dirty="0">
                <a:latin typeface="Times New Roman" pitchFamily="18" charset="0"/>
                <a:cs typeface="Times New Roman" pitchFamily="18" charset="0"/>
              </a:rPr>
              <a:t> value with the scaling factor [G-1/</a:t>
            </a:r>
            <a:r>
              <a:rPr lang="en-US" sz="2400" dirty="0" err="1">
                <a:latin typeface="Times New Roman" pitchFamily="18" charset="0"/>
                <a:cs typeface="Times New Roman" pitchFamily="18" charset="0"/>
              </a:rPr>
              <a:t>MxN</a:t>
            </a:r>
            <a:r>
              <a:rPr lang="en-US" sz="2400" dirty="0">
                <a:latin typeface="Times New Roman" pitchFamily="18" charset="0"/>
                <a:cs typeface="Times New Roman" pitchFamily="18" charset="0"/>
              </a:rPr>
              <a:t>] to obtain the new scaled value. where G is the maximum grey level , M is the number of image rows, N is the number of image columns. </a:t>
            </a:r>
          </a:p>
          <a:p>
            <a:pPr>
              <a:defRPr/>
            </a:pP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Assign a nearest available brightness values to the new scaled value</a:t>
            </a:r>
            <a:r>
              <a:rPr lang="en-US" sz="2400" b="1"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09600"/>
          </a:xfrm>
        </p:spPr>
        <p:txBody>
          <a:bodyPr>
            <a:noAutofit/>
          </a:bodyPr>
          <a:lstStyle/>
          <a:p>
            <a:pPr algn="ctr"/>
            <a:r>
              <a:rPr lang="en-US" sz="3800" dirty="0" smtClean="0">
                <a:solidFill>
                  <a:srgbClr val="FF0000"/>
                </a:solidFill>
                <a:latin typeface="Times New Roman" pitchFamily="18" charset="0"/>
                <a:cs typeface="Times New Roman" pitchFamily="18" charset="0"/>
              </a:rPr>
              <a:t>Median Filtering</a:t>
            </a:r>
            <a:endParaRPr lang="en-US" sz="38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152400" y="533400"/>
            <a:ext cx="8610600" cy="6324600"/>
          </a:xfrm>
        </p:spPr>
        <p:txBody>
          <a:bodyPr>
            <a:noAutofit/>
          </a:bodyPr>
          <a:lstStyle/>
          <a:p>
            <a:pPr algn="just"/>
            <a:r>
              <a:rPr lang="en-US" sz="2300" dirty="0" smtClean="0">
                <a:latin typeface="Times New Roman" pitchFamily="18" charset="0"/>
                <a:cs typeface="Times New Roman" pitchFamily="18" charset="0"/>
              </a:rPr>
              <a:t> </a:t>
            </a:r>
            <a:r>
              <a:rPr lang="en-US" sz="2300" dirty="0" smtClean="0">
                <a:solidFill>
                  <a:srgbClr val="00B0F0"/>
                </a:solidFill>
                <a:latin typeface="Times New Roman" pitchFamily="18" charset="0"/>
                <a:cs typeface="Times New Roman" pitchFamily="18" charset="0"/>
              </a:rPr>
              <a:t>Median filtering </a:t>
            </a:r>
            <a:r>
              <a:rPr lang="en-US" sz="2300" dirty="0" smtClean="0">
                <a:latin typeface="Times New Roman" pitchFamily="18" charset="0"/>
                <a:cs typeface="Times New Roman" pitchFamily="18" charset="0"/>
              </a:rPr>
              <a:t>is a non-linear, low-pass filtering method, which are used mainly to remove salt-and pepper noise from an image. </a:t>
            </a:r>
          </a:p>
          <a:p>
            <a:pPr algn="just"/>
            <a:r>
              <a:rPr lang="en-US" sz="2300" dirty="0" smtClean="0">
                <a:latin typeface="Times New Roman" pitchFamily="18" charset="0"/>
                <a:cs typeface="Times New Roman" pitchFamily="18" charset="0"/>
              </a:rPr>
              <a:t>It cannot perform linear low-pass filters on this type of noisy image, because it can potentially removes all the noise without affecting the "clean" pixels.  </a:t>
            </a:r>
          </a:p>
          <a:p>
            <a:pPr>
              <a:buNone/>
            </a:pPr>
            <a:r>
              <a:rPr lang="en-US" sz="2300" dirty="0" smtClean="0">
                <a:solidFill>
                  <a:srgbClr val="FF0000"/>
                </a:solidFill>
                <a:latin typeface="Times New Roman" pitchFamily="18" charset="0"/>
                <a:cs typeface="Times New Roman" pitchFamily="18" charset="0"/>
              </a:rPr>
              <a:t>MEDIAN FILTERING ALGORITHM:</a:t>
            </a:r>
          </a:p>
          <a:p>
            <a:r>
              <a:rPr lang="en-US" sz="2300" dirty="0" smtClean="0">
                <a:latin typeface="Times New Roman" pitchFamily="18" charset="0"/>
                <a:cs typeface="Times New Roman" pitchFamily="18" charset="0"/>
              </a:rPr>
              <a:t>Read the image from left to right, top to bottom pixel by pixel. </a:t>
            </a:r>
          </a:p>
          <a:p>
            <a:r>
              <a:rPr lang="en-US" sz="2300" dirty="0" smtClean="0">
                <a:latin typeface="Times New Roman" pitchFamily="18" charset="0"/>
                <a:cs typeface="Times New Roman" pitchFamily="18" charset="0"/>
              </a:rPr>
              <a:t> Initiate a 3 x 3 mask (neighborhood windows), starting from the pixel, whose value is going to change after filtering. </a:t>
            </a:r>
          </a:p>
          <a:p>
            <a:r>
              <a:rPr lang="en-US" sz="2300" dirty="0" smtClean="0">
                <a:latin typeface="Times New Roman" pitchFamily="18" charset="0"/>
                <a:cs typeface="Times New Roman" pitchFamily="18" charset="0"/>
              </a:rPr>
              <a:t> Extract all 3 x 3 mask elements and put into the 1-D element array. </a:t>
            </a:r>
          </a:p>
          <a:p>
            <a:r>
              <a:rPr lang="en-US" sz="2300" dirty="0" smtClean="0">
                <a:latin typeface="Times New Roman" pitchFamily="18" charset="0"/>
                <a:cs typeface="Times New Roman" pitchFamily="18" charset="0"/>
              </a:rPr>
              <a:t> Sort the 1-D element array in ascending order. </a:t>
            </a:r>
          </a:p>
          <a:p>
            <a:r>
              <a:rPr lang="en-US" sz="2300" dirty="0" smtClean="0">
                <a:latin typeface="Times New Roman" pitchFamily="18" charset="0"/>
                <a:cs typeface="Times New Roman" pitchFamily="18" charset="0"/>
              </a:rPr>
              <a:t> Extract the middle value of sorted element array Replace the current pixel value in the image with the medium pixel value in the 1-D element array, Move to the next pixel. </a:t>
            </a:r>
          </a:p>
          <a:p>
            <a:r>
              <a:rPr lang="en-US" sz="2300" dirty="0" smtClean="0">
                <a:latin typeface="Times New Roman" pitchFamily="18" charset="0"/>
                <a:cs typeface="Times New Roman" pitchFamily="18" charset="0"/>
              </a:rPr>
              <a:t> Repeat steps 3 to 6 until end of the image. </a:t>
            </a:r>
          </a:p>
          <a:p>
            <a:endParaRPr lang="en-US" sz="2300" dirty="0" smtClean="0">
              <a:latin typeface="Times New Roman" pitchFamily="18" charset="0"/>
              <a:cs typeface="Times New Roman" pitchFamily="18" charset="0"/>
            </a:endParaRPr>
          </a:p>
          <a:p>
            <a:endParaRPr lang="en-US" sz="2300" dirty="0" smtClean="0">
              <a:latin typeface="Times New Roman" pitchFamily="18" charset="0"/>
              <a:cs typeface="Times New Roman" pitchFamily="18" charset="0"/>
            </a:endParaRPr>
          </a:p>
          <a:p>
            <a:pPr algn="just">
              <a:buNone/>
            </a:pPr>
            <a:endParaRPr lang="en-US" sz="2300" dirty="0" smtClean="0">
              <a:solidFill>
                <a:srgbClr val="FF0000"/>
              </a:solidFill>
              <a:latin typeface="Times New Roman" pitchFamily="18" charset="0"/>
              <a:cs typeface="Times New Roman" pitchFamily="18" charset="0"/>
            </a:endParaRPr>
          </a:p>
          <a:p>
            <a:pPr algn="just"/>
            <a:endParaRPr lang="en-US" sz="2300" dirty="0" smtClean="0">
              <a:latin typeface="Times New Roman" pitchFamily="18" charset="0"/>
              <a:cs typeface="Times New Roman" pitchFamily="18" charset="0"/>
            </a:endParaRPr>
          </a:p>
          <a:p>
            <a:pPr algn="just">
              <a:buNone/>
            </a:pPr>
            <a:endParaRPr lang="en-US" sz="2300" dirty="0" smtClean="0">
              <a:latin typeface="Times New Roman" pitchFamily="18" charset="0"/>
              <a:cs typeface="Times New Roman" pitchFamily="18" charset="0"/>
            </a:endParaRPr>
          </a:p>
          <a:p>
            <a:endParaRPr lang="en-US" sz="23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685800"/>
          </a:xfrm>
        </p:spPr>
        <p:txBody>
          <a:bodyPr>
            <a:noAutofit/>
          </a:bodyPr>
          <a:lstStyle/>
          <a:p>
            <a:pPr algn="ctr"/>
            <a:r>
              <a:rPr lang="en-US" sz="4000" dirty="0" smtClean="0">
                <a:solidFill>
                  <a:srgbClr val="FF0000"/>
                </a:solidFill>
                <a:latin typeface="Times New Roman" pitchFamily="18" charset="0"/>
                <a:cs typeface="Times New Roman" pitchFamily="18" charset="0"/>
              </a:rPr>
              <a:t>P</a:t>
            </a:r>
            <a:r>
              <a:rPr lang="en-US" sz="3400" dirty="0" smtClean="0">
                <a:solidFill>
                  <a:srgbClr val="FF0000"/>
                </a:solidFill>
                <a:latin typeface="Times New Roman" pitchFamily="18" charset="0"/>
                <a:cs typeface="Times New Roman" pitchFamily="18" charset="0"/>
              </a:rPr>
              <a:t>ERFORMANCE</a:t>
            </a:r>
            <a:r>
              <a:rPr lang="en-US" sz="4000" dirty="0" smtClean="0">
                <a:solidFill>
                  <a:srgbClr val="FF0000"/>
                </a:solidFill>
                <a:latin typeface="Times New Roman" pitchFamily="18" charset="0"/>
                <a:cs typeface="Times New Roman" pitchFamily="18" charset="0"/>
              </a:rPr>
              <a:t> M</a:t>
            </a:r>
            <a:r>
              <a:rPr lang="en-US" sz="3400" dirty="0" smtClean="0">
                <a:solidFill>
                  <a:srgbClr val="FF0000"/>
                </a:solidFill>
                <a:latin typeface="Times New Roman" pitchFamily="18" charset="0"/>
                <a:cs typeface="Times New Roman" pitchFamily="18" charset="0"/>
              </a:rPr>
              <a:t>EASURE</a:t>
            </a:r>
            <a:r>
              <a:rPr lang="en-US" sz="3600" dirty="0" smtClean="0">
                <a:solidFill>
                  <a:srgbClr val="FF0000"/>
                </a:solidFill>
                <a:latin typeface="Times New Roman" pitchFamily="18" charset="0"/>
                <a:cs typeface="Times New Roman" pitchFamily="18" charset="0"/>
              </a:rPr>
              <a:t>S</a:t>
            </a:r>
            <a:r>
              <a:rPr lang="en-US" sz="4000" dirty="0" smtClean="0">
                <a:solidFill>
                  <a:srgbClr val="FF0000"/>
                </a:solidFill>
                <a:latin typeface="Times New Roman" pitchFamily="18" charset="0"/>
                <a:cs typeface="Times New Roman" pitchFamily="18" charset="0"/>
              </a:rPr>
              <a:t>U</a:t>
            </a:r>
            <a:r>
              <a:rPr lang="en-US" sz="3400" dirty="0" smtClean="0">
                <a:solidFill>
                  <a:srgbClr val="FF0000"/>
                </a:solidFill>
                <a:latin typeface="Times New Roman" pitchFamily="18" charset="0"/>
                <a:cs typeface="Times New Roman" pitchFamily="18" charset="0"/>
              </a:rPr>
              <a:t>SED</a:t>
            </a:r>
            <a:endParaRPr lang="en-US" sz="34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762000"/>
            <a:ext cx="8458200" cy="5943600"/>
          </a:xfrm>
        </p:spPr>
        <p:txBody>
          <a:bodyPr>
            <a:normAutofit lnSpcReduction="10000"/>
          </a:bodyPr>
          <a:lstStyle/>
          <a:p>
            <a:r>
              <a:rPr lang="en-US" dirty="0" smtClean="0">
                <a:latin typeface="Times New Roman" pitchFamily="18" charset="0"/>
                <a:cs typeface="Times New Roman" pitchFamily="18" charset="0"/>
              </a:rPr>
              <a:t>The performance measures used are MSE and PSNR.</a:t>
            </a:r>
          </a:p>
          <a:p>
            <a:r>
              <a:rPr lang="en-US" dirty="0" smtClean="0">
                <a:latin typeface="Times New Roman" pitchFamily="18" charset="0"/>
                <a:cs typeface="Times New Roman" pitchFamily="18" charset="0"/>
              </a:rPr>
              <a:t> </a:t>
            </a:r>
            <a:r>
              <a:rPr lang="en-US" dirty="0" smtClean="0">
                <a:solidFill>
                  <a:srgbClr val="0070C0"/>
                </a:solidFill>
                <a:latin typeface="Times New Roman" pitchFamily="18" charset="0"/>
                <a:cs typeface="Times New Roman" pitchFamily="18" charset="0"/>
              </a:rPr>
              <a:t>MSE</a:t>
            </a:r>
            <a:r>
              <a:rPr lang="en-US" dirty="0" smtClean="0">
                <a:latin typeface="Times New Roman" pitchFamily="18" charset="0"/>
                <a:cs typeface="Times New Roman" pitchFamily="18" charset="0"/>
              </a:rPr>
              <a:t> is nothing but mean square error, it is defined as the average squared difference between the estimated values and the actual value. MSE can be calculated by using formula,</a:t>
            </a:r>
          </a:p>
          <a:p>
            <a:pPr>
              <a:buNone/>
            </a:pPr>
            <a:r>
              <a:rPr lang="en-US" b="1" dirty="0" smtClean="0"/>
              <a:t>                      </a:t>
            </a:r>
          </a:p>
          <a:p>
            <a:pPr>
              <a:buNone/>
            </a:pPr>
            <a:r>
              <a:rPr lang="en-US" b="1" dirty="0" smtClean="0">
                <a:solidFill>
                  <a:srgbClr val="0070C0"/>
                </a:solidFill>
              </a:rPr>
              <a:t>                      MSE =</a:t>
            </a:r>
            <a:r>
              <a:rPr lang="en-US" dirty="0" smtClean="0"/>
              <a:t> </a:t>
            </a:r>
          </a:p>
          <a:p>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r>
              <a:rPr lang="en-US" dirty="0" smtClean="0">
                <a:solidFill>
                  <a:srgbClr val="0070C0"/>
                </a:solidFill>
                <a:latin typeface="Times New Roman" pitchFamily="18" charset="0"/>
                <a:cs typeface="Times New Roman" pitchFamily="18" charset="0"/>
              </a:rPr>
              <a:t>PSNR</a:t>
            </a:r>
            <a:r>
              <a:rPr lang="en-US" dirty="0" smtClean="0">
                <a:latin typeface="Times New Roman" pitchFamily="18" charset="0"/>
                <a:cs typeface="Times New Roman" pitchFamily="18" charset="0"/>
              </a:rPr>
              <a:t> is nothing but peak signal to noise ratio, it is defined as the ratio between the maximum possible power of a </a:t>
            </a:r>
            <a:r>
              <a:rPr lang="en-US" dirty="0" smtClean="0">
                <a:latin typeface="Times New Roman" pitchFamily="18" charset="0"/>
                <a:cs typeface="Times New Roman" pitchFamily="18" charset="0"/>
                <a:hlinkClick r:id="rId2" tooltip="Signal (information theory)"/>
              </a:rPr>
              <a:t>signal</a:t>
            </a:r>
            <a:r>
              <a:rPr lang="en-US" dirty="0" smtClean="0">
                <a:latin typeface="Times New Roman" pitchFamily="18" charset="0"/>
                <a:cs typeface="Times New Roman" pitchFamily="18" charset="0"/>
              </a:rPr>
              <a:t> and the power of corrupting </a:t>
            </a:r>
            <a:r>
              <a:rPr lang="en-US" u="sng" dirty="0" smtClean="0">
                <a:latin typeface="Times New Roman" pitchFamily="18" charset="0"/>
                <a:cs typeface="Times New Roman" pitchFamily="18" charset="0"/>
                <a:hlinkClick r:id="rId3" tooltip="Noise"/>
              </a:rPr>
              <a:t>noise</a:t>
            </a:r>
            <a:r>
              <a:rPr lang="en-US" dirty="0" smtClean="0">
                <a:latin typeface="Times New Roman" pitchFamily="18" charset="0"/>
                <a:cs typeface="Times New Roman" pitchFamily="18" charset="0"/>
              </a:rPr>
              <a:t> that affects the fidelity of its representation. PSNR can be calculated by using the formula.</a:t>
            </a:r>
          </a:p>
          <a:p>
            <a:endParaRPr lang="en-US"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                      </a:t>
            </a:r>
            <a:r>
              <a:rPr lang="en-US" dirty="0" smtClean="0">
                <a:solidFill>
                  <a:srgbClr val="0070C0"/>
                </a:solidFill>
                <a:latin typeface="Times New Roman" pitchFamily="18" charset="0"/>
                <a:cs typeface="Times New Roman" pitchFamily="18" charset="0"/>
              </a:rPr>
              <a:t>PSNR</a:t>
            </a:r>
            <a:r>
              <a:rPr lang="en-US" dirty="0" smtClean="0">
                <a:latin typeface="Times New Roman" pitchFamily="18" charset="0"/>
                <a:cs typeface="Times New Roman" pitchFamily="18" charset="0"/>
              </a:rPr>
              <a:t> </a:t>
            </a:r>
            <a:r>
              <a:rPr lang="en-US" dirty="0" smtClean="0">
                <a:solidFill>
                  <a:srgbClr val="0070C0"/>
                </a:solidFill>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units of PSNR is </a:t>
            </a:r>
            <a:r>
              <a:rPr lang="en-US" dirty="0" smtClean="0">
                <a:solidFill>
                  <a:srgbClr val="0070C0"/>
                </a:solidFill>
                <a:latin typeface="Times New Roman" pitchFamily="18" charset="0"/>
                <a:cs typeface="Times New Roman" pitchFamily="18" charset="0"/>
              </a:rPr>
              <a:t>DECIBELS.</a:t>
            </a:r>
          </a:p>
          <a:p>
            <a:pPr>
              <a:buNone/>
            </a:pPr>
            <a:endParaRPr lang="en-US" dirty="0" smtClean="0"/>
          </a:p>
        </p:txBody>
      </p:sp>
      <p:sp>
        <p:nvSpPr>
          <p:cNvPr id="225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4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403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429000" y="2743200"/>
            <a:ext cx="1981200" cy="533400"/>
          </a:xfrm>
          <a:prstGeom prst="rect">
            <a:avLst/>
          </a:prstGeom>
          <a:noFill/>
        </p:spPr>
      </p:pic>
      <p:pic>
        <p:nvPicPr>
          <p:cNvPr id="7"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200400" y="5105400"/>
            <a:ext cx="2695575" cy="4953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
            <a:ext cx="8534400" cy="646331"/>
          </a:xfrm>
          <a:prstGeom prst="rect">
            <a:avLst/>
          </a:prstGeom>
          <a:noFill/>
        </p:spPr>
        <p:txBody>
          <a:bodyPr wrap="square" rtlCol="0">
            <a:spAutoFit/>
          </a:bodyPr>
          <a:lstStyle/>
          <a:p>
            <a:pPr algn="ctr"/>
            <a:r>
              <a:rPr lang="en-US" sz="2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I</a:t>
            </a:r>
            <a:r>
              <a:rPr lang="en-US" sz="2600" dirty="0" smtClean="0">
                <a:solidFill>
                  <a:srgbClr val="FF0000"/>
                </a:solidFill>
                <a:latin typeface="Times New Roman" pitchFamily="18" charset="0"/>
                <a:cs typeface="Times New Roman" pitchFamily="18" charset="0"/>
              </a:rPr>
              <a:t>MAGE</a:t>
            </a:r>
            <a:r>
              <a:rPr lang="en-US" sz="2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E</a:t>
            </a:r>
            <a:r>
              <a:rPr lang="en-US" sz="2600" dirty="0" smtClean="0">
                <a:solidFill>
                  <a:srgbClr val="FF0000"/>
                </a:solidFill>
                <a:latin typeface="Times New Roman" pitchFamily="18" charset="0"/>
                <a:cs typeface="Times New Roman" pitchFamily="18" charset="0"/>
              </a:rPr>
              <a:t>HNACEMENT</a:t>
            </a:r>
            <a:r>
              <a:rPr lang="en-US" sz="2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U</a:t>
            </a:r>
            <a:r>
              <a:rPr lang="en-US" sz="2600" dirty="0" smtClean="0">
                <a:solidFill>
                  <a:srgbClr val="FF0000"/>
                </a:solidFill>
                <a:latin typeface="Times New Roman" pitchFamily="18" charset="0"/>
                <a:cs typeface="Times New Roman" pitchFamily="18" charset="0"/>
              </a:rPr>
              <a:t>SING</a:t>
            </a:r>
            <a:r>
              <a:rPr lang="en-US" sz="2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M</a:t>
            </a:r>
            <a:r>
              <a:rPr lang="en-US" sz="2600" dirty="0" smtClean="0">
                <a:solidFill>
                  <a:srgbClr val="FF0000"/>
                </a:solidFill>
                <a:latin typeface="Times New Roman" pitchFamily="18" charset="0"/>
                <a:cs typeface="Times New Roman" pitchFamily="18" charset="0"/>
              </a:rPr>
              <a:t>ATLAB</a:t>
            </a:r>
            <a:r>
              <a:rPr lang="en-US" sz="2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R</a:t>
            </a:r>
            <a:r>
              <a:rPr lang="en-US" sz="2600" dirty="0" smtClean="0">
                <a:solidFill>
                  <a:srgbClr val="FF0000"/>
                </a:solidFill>
                <a:latin typeface="Times New Roman" pitchFamily="18" charset="0"/>
                <a:cs typeface="Times New Roman" pitchFamily="18" charset="0"/>
              </a:rPr>
              <a:t>ESULTS</a:t>
            </a:r>
            <a:r>
              <a:rPr lang="en-US" sz="2400" dirty="0" smtClean="0">
                <a:solidFill>
                  <a:srgbClr val="FF0000"/>
                </a:solidFill>
                <a:latin typeface="Times New Roman" pitchFamily="18" charset="0"/>
                <a:cs typeface="Times New Roman" pitchFamily="18" charset="0"/>
              </a:rPr>
              <a:t>:</a:t>
            </a:r>
            <a:endParaRPr lang="en-US" sz="2400" dirty="0">
              <a:solidFill>
                <a:srgbClr val="FF0000"/>
              </a:solidFill>
              <a:latin typeface="Times New Roman" pitchFamily="18" charset="0"/>
              <a:cs typeface="Times New Roman" pitchFamily="18" charset="0"/>
            </a:endParaRPr>
          </a:p>
        </p:txBody>
      </p:sp>
      <p:pic>
        <p:nvPicPr>
          <p:cNvPr id="15" name="Picture 14" descr="C:\Users\SAITEJA\Documents\taj.jpg"/>
          <p:cNvPicPr/>
          <p:nvPr/>
        </p:nvPicPr>
        <p:blipFill>
          <a:blip r:embed="rId2" cstate="print"/>
          <a:srcRect/>
          <a:stretch>
            <a:fillRect/>
          </a:stretch>
        </p:blipFill>
        <p:spPr bwMode="auto">
          <a:xfrm>
            <a:off x="304800" y="4343400"/>
            <a:ext cx="3931920" cy="2130552"/>
          </a:xfrm>
          <a:prstGeom prst="rect">
            <a:avLst/>
          </a:prstGeom>
          <a:noFill/>
          <a:ln w="9525">
            <a:noFill/>
            <a:miter lim="800000"/>
            <a:headEnd/>
            <a:tailEnd/>
          </a:ln>
        </p:spPr>
      </p:pic>
      <p:pic>
        <p:nvPicPr>
          <p:cNvPr id="16" name="Picture 15" descr="C:\Users\SAITEJA\Desktop\n1.png"/>
          <p:cNvPicPr/>
          <p:nvPr/>
        </p:nvPicPr>
        <p:blipFill>
          <a:blip r:embed="rId3" cstate="print"/>
          <a:srcRect/>
          <a:stretch>
            <a:fillRect/>
          </a:stretch>
        </p:blipFill>
        <p:spPr bwMode="auto">
          <a:xfrm>
            <a:off x="4495800" y="4343400"/>
            <a:ext cx="3931920" cy="2130552"/>
          </a:xfrm>
          <a:prstGeom prst="rect">
            <a:avLst/>
          </a:prstGeom>
          <a:noFill/>
          <a:ln w="9525">
            <a:noFill/>
            <a:miter lim="800000"/>
            <a:headEnd/>
            <a:tailEnd/>
          </a:ln>
        </p:spPr>
      </p:pic>
      <p:sp>
        <p:nvSpPr>
          <p:cNvPr id="17" name="TextBox 16"/>
          <p:cNvSpPr txBox="1"/>
          <p:nvPr/>
        </p:nvSpPr>
        <p:spPr>
          <a:xfrm>
            <a:off x="1143002" y="6400800"/>
            <a:ext cx="2028119"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a. Input image </a:t>
            </a:r>
            <a:endParaRPr lang="en-US" sz="2000" dirty="0">
              <a:solidFill>
                <a:srgbClr val="0070C0"/>
              </a:solidFill>
              <a:latin typeface="Times New Roman" pitchFamily="18" charset="0"/>
              <a:cs typeface="Times New Roman" pitchFamily="18" charset="0"/>
            </a:endParaRPr>
          </a:p>
        </p:txBody>
      </p:sp>
      <p:sp>
        <p:nvSpPr>
          <p:cNvPr id="18" name="TextBox 17"/>
          <p:cNvSpPr txBox="1"/>
          <p:nvPr/>
        </p:nvSpPr>
        <p:spPr>
          <a:xfrm>
            <a:off x="4800600" y="6400800"/>
            <a:ext cx="35814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b. Image after log transform</a:t>
            </a:r>
            <a:endParaRPr lang="en-US" sz="2000" dirty="0">
              <a:solidFill>
                <a:srgbClr val="0070C0"/>
              </a:solidFill>
              <a:latin typeface="Times New Roman" pitchFamily="18" charset="0"/>
              <a:cs typeface="Times New Roman" pitchFamily="18" charset="0"/>
            </a:endParaRPr>
          </a:p>
        </p:txBody>
      </p:sp>
      <p:pic>
        <p:nvPicPr>
          <p:cNvPr id="8" name="Picture 7" descr="C:\Users\SAITEJA\Documents\cancer.png"/>
          <p:cNvPicPr/>
          <p:nvPr/>
        </p:nvPicPr>
        <p:blipFill>
          <a:blip r:embed="rId4" cstate="print"/>
          <a:srcRect/>
          <a:stretch>
            <a:fillRect/>
          </a:stretch>
        </p:blipFill>
        <p:spPr bwMode="auto">
          <a:xfrm>
            <a:off x="228600" y="1219200"/>
            <a:ext cx="3931920" cy="2130552"/>
          </a:xfrm>
          <a:prstGeom prst="rect">
            <a:avLst/>
          </a:prstGeom>
          <a:noFill/>
          <a:ln w="9525">
            <a:noFill/>
            <a:miter lim="800000"/>
            <a:headEnd/>
            <a:tailEnd/>
          </a:ln>
        </p:spPr>
      </p:pic>
      <p:pic>
        <p:nvPicPr>
          <p:cNvPr id="10" name="Picture 9" descr="C:\Users\SAITEJA\Desktop\n2.png"/>
          <p:cNvPicPr/>
          <p:nvPr/>
        </p:nvPicPr>
        <p:blipFill>
          <a:blip r:embed="rId5" cstate="print"/>
          <a:srcRect/>
          <a:stretch>
            <a:fillRect/>
          </a:stretch>
        </p:blipFill>
        <p:spPr bwMode="auto">
          <a:xfrm>
            <a:off x="4343400" y="1219200"/>
            <a:ext cx="3931920" cy="2130552"/>
          </a:xfrm>
          <a:prstGeom prst="rect">
            <a:avLst/>
          </a:prstGeom>
          <a:noFill/>
          <a:ln w="9525">
            <a:noFill/>
            <a:miter lim="800000"/>
            <a:headEnd/>
            <a:tailEnd/>
          </a:ln>
        </p:spPr>
      </p:pic>
      <p:sp>
        <p:nvSpPr>
          <p:cNvPr id="11" name="Rectangle 10"/>
          <p:cNvSpPr/>
          <p:nvPr/>
        </p:nvSpPr>
        <p:spPr>
          <a:xfrm>
            <a:off x="1143000" y="3352800"/>
            <a:ext cx="1676400" cy="400110"/>
          </a:xfrm>
          <a:prstGeom prst="rect">
            <a:avLst/>
          </a:prstGeom>
        </p:spPr>
        <p:txBody>
          <a:bodyPr wrap="square">
            <a:spAutoFit/>
          </a:bodyPr>
          <a:lstStyle/>
          <a:p>
            <a:r>
              <a:rPr lang="en-US" sz="2000" dirty="0" smtClean="0">
                <a:solidFill>
                  <a:srgbClr val="0070C0"/>
                </a:solidFill>
                <a:latin typeface="Times New Roman" pitchFamily="18" charset="0"/>
                <a:cs typeface="Times New Roman" pitchFamily="18" charset="0"/>
              </a:rPr>
              <a:t>a. Input image</a:t>
            </a:r>
            <a:endParaRPr lang="en-US" sz="2000" dirty="0">
              <a:solidFill>
                <a:srgbClr val="0070C0"/>
              </a:solidFill>
              <a:latin typeface="Times New Roman" pitchFamily="18" charset="0"/>
              <a:cs typeface="Times New Roman" pitchFamily="18" charset="0"/>
            </a:endParaRPr>
          </a:p>
        </p:txBody>
      </p:sp>
      <p:sp>
        <p:nvSpPr>
          <p:cNvPr id="12" name="Rectangle 11"/>
          <p:cNvSpPr/>
          <p:nvPr/>
        </p:nvSpPr>
        <p:spPr>
          <a:xfrm>
            <a:off x="4953000" y="3352800"/>
            <a:ext cx="2743200" cy="400110"/>
          </a:xfrm>
          <a:prstGeom prst="rect">
            <a:avLst/>
          </a:prstGeom>
        </p:spPr>
        <p:txBody>
          <a:bodyPr wrap="square">
            <a:spAutoFit/>
          </a:bodyPr>
          <a:lstStyle/>
          <a:p>
            <a:r>
              <a:rPr lang="en-US" sz="2000" dirty="0" smtClean="0">
                <a:solidFill>
                  <a:srgbClr val="0070C0"/>
                </a:solidFill>
                <a:latin typeface="Times New Roman" pitchFamily="18" charset="0"/>
                <a:cs typeface="Times New Roman" pitchFamily="18" charset="0"/>
              </a:rPr>
              <a:t>b. Negative of image</a:t>
            </a:r>
            <a:endParaRPr lang="en-US" sz="2000" dirty="0">
              <a:solidFill>
                <a:srgbClr val="0070C0"/>
              </a:solidFill>
              <a:latin typeface="Times New Roman" pitchFamily="18" charset="0"/>
              <a:cs typeface="Times New Roman" pitchFamily="18" charset="0"/>
            </a:endParaRPr>
          </a:p>
        </p:txBody>
      </p:sp>
      <p:sp>
        <p:nvSpPr>
          <p:cNvPr id="13" name="Rectangle 12"/>
          <p:cNvSpPr/>
          <p:nvPr/>
        </p:nvSpPr>
        <p:spPr>
          <a:xfrm>
            <a:off x="2819400" y="685800"/>
            <a:ext cx="3581399" cy="553998"/>
          </a:xfrm>
          <a:prstGeom prst="rect">
            <a:avLst/>
          </a:prstGeom>
        </p:spPr>
        <p:txBody>
          <a:bodyPr wrap="square">
            <a:spAutoFit/>
          </a:bodyPr>
          <a:lstStyle/>
          <a:p>
            <a:pPr algn="ctr"/>
            <a:r>
              <a:rPr lang="en-US" sz="3000" dirty="0" smtClean="0">
                <a:solidFill>
                  <a:srgbClr val="FF0000"/>
                </a:solidFill>
                <a:latin typeface="Times New Roman" pitchFamily="18" charset="0"/>
                <a:cs typeface="Times New Roman" pitchFamily="18" charset="0"/>
              </a:rPr>
              <a:t>I</a:t>
            </a:r>
            <a:r>
              <a:rPr lang="en-US" sz="2000" dirty="0" smtClean="0">
                <a:solidFill>
                  <a:srgbClr val="FF0000"/>
                </a:solidFill>
                <a:latin typeface="Times New Roman" pitchFamily="18" charset="0"/>
                <a:cs typeface="Times New Roman" pitchFamily="18" charset="0"/>
              </a:rPr>
              <a:t>MAGE </a:t>
            </a:r>
            <a:r>
              <a:rPr lang="en-US" sz="3000" dirty="0" smtClean="0">
                <a:solidFill>
                  <a:srgbClr val="FF0000"/>
                </a:solidFill>
                <a:latin typeface="Times New Roman" pitchFamily="18" charset="0"/>
                <a:cs typeface="Times New Roman" pitchFamily="18" charset="0"/>
              </a:rPr>
              <a:t>N</a:t>
            </a:r>
            <a:r>
              <a:rPr lang="en-US" sz="2000" dirty="0" smtClean="0">
                <a:solidFill>
                  <a:srgbClr val="FF0000"/>
                </a:solidFill>
                <a:latin typeface="Times New Roman" pitchFamily="18" charset="0"/>
                <a:cs typeface="Times New Roman" pitchFamily="18" charset="0"/>
              </a:rPr>
              <a:t>EGATIVE</a:t>
            </a:r>
            <a:endParaRPr lang="en-US" sz="2000" dirty="0">
              <a:solidFill>
                <a:srgbClr val="FF0000"/>
              </a:solidFill>
              <a:latin typeface="Times New Roman" pitchFamily="18" charset="0"/>
              <a:cs typeface="Times New Roman" pitchFamily="18" charset="0"/>
            </a:endParaRPr>
          </a:p>
        </p:txBody>
      </p:sp>
      <p:sp>
        <p:nvSpPr>
          <p:cNvPr id="14" name="TextBox 13"/>
          <p:cNvSpPr txBox="1"/>
          <p:nvPr/>
        </p:nvSpPr>
        <p:spPr>
          <a:xfrm>
            <a:off x="3200400" y="3810000"/>
            <a:ext cx="2605430" cy="553998"/>
          </a:xfrm>
          <a:prstGeom prst="rect">
            <a:avLst/>
          </a:prstGeom>
          <a:noFill/>
        </p:spPr>
        <p:txBody>
          <a:bodyPr wrap="square" rtlCol="0">
            <a:spAutoFit/>
          </a:bodyPr>
          <a:lstStyle/>
          <a:p>
            <a:pPr algn="ctr"/>
            <a:r>
              <a:rPr lang="en-US" sz="3000" dirty="0" smtClean="0">
                <a:solidFill>
                  <a:srgbClr val="FF0000"/>
                </a:solidFill>
                <a:latin typeface="Times New Roman" pitchFamily="18" charset="0"/>
                <a:cs typeface="Times New Roman" pitchFamily="18" charset="0"/>
              </a:rPr>
              <a:t>L</a:t>
            </a:r>
            <a:r>
              <a:rPr lang="en-US" sz="2000" dirty="0" smtClean="0">
                <a:solidFill>
                  <a:srgbClr val="FF0000"/>
                </a:solidFill>
                <a:latin typeface="Times New Roman" pitchFamily="18" charset="0"/>
                <a:cs typeface="Times New Roman" pitchFamily="18" charset="0"/>
              </a:rPr>
              <a:t>OG </a:t>
            </a:r>
            <a:r>
              <a:rPr lang="en-US" sz="3000" dirty="0" smtClean="0">
                <a:solidFill>
                  <a:srgbClr val="FF0000"/>
                </a:solidFill>
                <a:latin typeface="Times New Roman" pitchFamily="18" charset="0"/>
                <a:cs typeface="Times New Roman" pitchFamily="18" charset="0"/>
              </a:rPr>
              <a:t>T</a:t>
            </a:r>
            <a:r>
              <a:rPr lang="en-US" sz="2000" dirty="0" smtClean="0">
                <a:solidFill>
                  <a:srgbClr val="FF0000"/>
                </a:solidFill>
                <a:latin typeface="Times New Roman" pitchFamily="18" charset="0"/>
                <a:cs typeface="Times New Roman" pitchFamily="18" charset="0"/>
              </a:rPr>
              <a:t>RANSFORM</a:t>
            </a:r>
            <a:endParaRPr lang="en-US" sz="20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1" y="1"/>
            <a:ext cx="5486400" cy="646331"/>
          </a:xfrm>
          <a:prstGeom prst="rect">
            <a:avLst/>
          </a:prstGeom>
          <a:noFill/>
        </p:spPr>
        <p:txBody>
          <a:bodyPr wrap="square" rtlCol="0">
            <a:spAutoFit/>
          </a:bodyPr>
          <a:lstStyle/>
          <a:p>
            <a:pPr algn="ctr"/>
            <a:r>
              <a:rPr lang="en-US" sz="3600" dirty="0" smtClean="0">
                <a:solidFill>
                  <a:srgbClr val="FF0000"/>
                </a:solidFill>
                <a:latin typeface="Times New Roman" pitchFamily="18" charset="0"/>
                <a:cs typeface="Times New Roman" pitchFamily="18" charset="0"/>
              </a:rPr>
              <a:t>C</a:t>
            </a:r>
            <a:r>
              <a:rPr lang="en-US" sz="2600" dirty="0" smtClean="0">
                <a:solidFill>
                  <a:srgbClr val="FF0000"/>
                </a:solidFill>
                <a:latin typeface="Times New Roman" pitchFamily="18" charset="0"/>
                <a:cs typeface="Times New Roman" pitchFamily="18" charset="0"/>
              </a:rPr>
              <a:t>ONTRAST </a:t>
            </a:r>
            <a:r>
              <a:rPr lang="en-US" sz="3600" dirty="0" smtClean="0">
                <a:solidFill>
                  <a:srgbClr val="FF0000"/>
                </a:solidFill>
                <a:latin typeface="Times New Roman" pitchFamily="18" charset="0"/>
                <a:cs typeface="Times New Roman" pitchFamily="18" charset="0"/>
              </a:rPr>
              <a:t>S</a:t>
            </a:r>
            <a:r>
              <a:rPr lang="en-US" sz="2600" dirty="0" smtClean="0">
                <a:solidFill>
                  <a:srgbClr val="FF0000"/>
                </a:solidFill>
                <a:latin typeface="Times New Roman" pitchFamily="18" charset="0"/>
                <a:cs typeface="Times New Roman" pitchFamily="18" charset="0"/>
              </a:rPr>
              <a:t>TRETCHING</a:t>
            </a:r>
            <a:endParaRPr lang="en-US" sz="2600" dirty="0">
              <a:solidFill>
                <a:srgbClr val="FF0000"/>
              </a:solidFill>
              <a:latin typeface="Times New Roman" pitchFamily="18" charset="0"/>
              <a:cs typeface="Times New Roman" pitchFamily="18" charset="0"/>
            </a:endParaRPr>
          </a:p>
        </p:txBody>
      </p:sp>
      <p:pic>
        <p:nvPicPr>
          <p:cNvPr id="10" name="Picture 9" descr="C:\Users\SAITEJA\Documents\seeds.jpg"/>
          <p:cNvPicPr/>
          <p:nvPr/>
        </p:nvPicPr>
        <p:blipFill>
          <a:blip r:embed="rId2" cstate="print"/>
          <a:srcRect/>
          <a:stretch>
            <a:fillRect/>
          </a:stretch>
        </p:blipFill>
        <p:spPr bwMode="auto">
          <a:xfrm>
            <a:off x="609600" y="685800"/>
            <a:ext cx="3733800" cy="2621280"/>
          </a:xfrm>
          <a:prstGeom prst="rect">
            <a:avLst/>
          </a:prstGeom>
          <a:noFill/>
          <a:ln w="9525">
            <a:noFill/>
            <a:miter lim="800000"/>
            <a:headEnd/>
            <a:tailEnd/>
          </a:ln>
        </p:spPr>
      </p:pic>
      <p:pic>
        <p:nvPicPr>
          <p:cNvPr id="12" name="Picture 11" descr="C:\Users\SAITEJA\Desktop\n5.png"/>
          <p:cNvPicPr/>
          <p:nvPr/>
        </p:nvPicPr>
        <p:blipFill>
          <a:blip r:embed="rId3" cstate="print"/>
          <a:srcRect/>
          <a:stretch>
            <a:fillRect/>
          </a:stretch>
        </p:blipFill>
        <p:spPr bwMode="auto">
          <a:xfrm>
            <a:off x="4572000" y="685801"/>
            <a:ext cx="3810000" cy="2714625"/>
          </a:xfrm>
          <a:prstGeom prst="rect">
            <a:avLst/>
          </a:prstGeom>
          <a:noFill/>
          <a:ln w="9525">
            <a:noFill/>
            <a:miter lim="800000"/>
            <a:headEnd/>
            <a:tailEnd/>
          </a:ln>
        </p:spPr>
      </p:pic>
      <p:pic>
        <p:nvPicPr>
          <p:cNvPr id="13" name="Picture 12" descr="C:\Users\SAITEJA\Desktop\n3.png"/>
          <p:cNvPicPr/>
          <p:nvPr/>
        </p:nvPicPr>
        <p:blipFill>
          <a:blip r:embed="rId4" cstate="print"/>
          <a:srcRect/>
          <a:stretch>
            <a:fillRect/>
          </a:stretch>
        </p:blipFill>
        <p:spPr bwMode="auto">
          <a:xfrm>
            <a:off x="609600" y="3810000"/>
            <a:ext cx="3810000" cy="2590800"/>
          </a:xfrm>
          <a:prstGeom prst="rect">
            <a:avLst/>
          </a:prstGeom>
          <a:noFill/>
          <a:ln w="9525">
            <a:noFill/>
            <a:miter lim="800000"/>
            <a:headEnd/>
            <a:tailEnd/>
          </a:ln>
        </p:spPr>
      </p:pic>
      <p:pic>
        <p:nvPicPr>
          <p:cNvPr id="14" name="Picture 13" descr="C:\Users\SAITEJA\Desktop\n4.png"/>
          <p:cNvPicPr/>
          <p:nvPr/>
        </p:nvPicPr>
        <p:blipFill>
          <a:blip r:embed="rId5" cstate="print"/>
          <a:srcRect/>
          <a:stretch>
            <a:fillRect/>
          </a:stretch>
        </p:blipFill>
        <p:spPr bwMode="auto">
          <a:xfrm>
            <a:off x="4572000" y="3886200"/>
            <a:ext cx="3810000" cy="2514600"/>
          </a:xfrm>
          <a:prstGeom prst="rect">
            <a:avLst/>
          </a:prstGeom>
          <a:noFill/>
          <a:ln w="9525">
            <a:noFill/>
            <a:miter lim="800000"/>
            <a:headEnd/>
            <a:tailEnd/>
          </a:ln>
        </p:spPr>
      </p:pic>
      <p:sp>
        <p:nvSpPr>
          <p:cNvPr id="9" name="TextBox 8"/>
          <p:cNvSpPr txBox="1"/>
          <p:nvPr/>
        </p:nvSpPr>
        <p:spPr>
          <a:xfrm>
            <a:off x="990600" y="3352800"/>
            <a:ext cx="25908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a. Original image</a:t>
            </a:r>
            <a:endParaRPr lang="en-US" sz="2000" dirty="0">
              <a:solidFill>
                <a:srgbClr val="0070C0"/>
              </a:solidFill>
              <a:latin typeface="Times New Roman" pitchFamily="18" charset="0"/>
              <a:cs typeface="Times New Roman" pitchFamily="18" charset="0"/>
            </a:endParaRPr>
          </a:p>
        </p:txBody>
      </p:sp>
      <p:sp>
        <p:nvSpPr>
          <p:cNvPr id="11" name="TextBox 10"/>
          <p:cNvSpPr txBox="1"/>
          <p:nvPr/>
        </p:nvSpPr>
        <p:spPr>
          <a:xfrm>
            <a:off x="4724402" y="3352800"/>
            <a:ext cx="3347391"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b. Histogram of original image</a:t>
            </a:r>
            <a:endParaRPr lang="en-US" sz="2000" dirty="0">
              <a:solidFill>
                <a:srgbClr val="0070C0"/>
              </a:solidFill>
              <a:latin typeface="Times New Roman" pitchFamily="18" charset="0"/>
              <a:cs typeface="Times New Roman" pitchFamily="18" charset="0"/>
            </a:endParaRPr>
          </a:p>
        </p:txBody>
      </p:sp>
      <p:sp>
        <p:nvSpPr>
          <p:cNvPr id="15" name="TextBox 14"/>
          <p:cNvSpPr txBox="1"/>
          <p:nvPr/>
        </p:nvSpPr>
        <p:spPr>
          <a:xfrm>
            <a:off x="914400" y="6324600"/>
            <a:ext cx="3034805"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a.  Contrast stretched image</a:t>
            </a:r>
            <a:endParaRPr lang="en-US" sz="2000" dirty="0">
              <a:solidFill>
                <a:srgbClr val="0070C0"/>
              </a:solidFill>
              <a:latin typeface="Times New Roman" pitchFamily="18" charset="0"/>
              <a:cs typeface="Times New Roman" pitchFamily="18" charset="0"/>
            </a:endParaRPr>
          </a:p>
        </p:txBody>
      </p:sp>
      <p:sp>
        <p:nvSpPr>
          <p:cNvPr id="18" name="TextBox 17"/>
          <p:cNvSpPr txBox="1"/>
          <p:nvPr/>
        </p:nvSpPr>
        <p:spPr>
          <a:xfrm>
            <a:off x="4572001" y="6477000"/>
            <a:ext cx="4806468"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b. Histogram of contrast stretched image</a:t>
            </a:r>
            <a:endParaRPr lang="en-US" sz="20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AITEJA\Documents\p5.png"/>
          <p:cNvPicPr>
            <a:picLocks noChangeAspect="1" noChangeArrowheads="1"/>
          </p:cNvPicPr>
          <p:nvPr/>
        </p:nvPicPr>
        <p:blipFill>
          <a:blip r:embed="rId2"/>
          <a:srcRect/>
          <a:stretch>
            <a:fillRect/>
          </a:stretch>
        </p:blipFill>
        <p:spPr bwMode="auto">
          <a:xfrm>
            <a:off x="0" y="609600"/>
            <a:ext cx="2881747" cy="2590800"/>
          </a:xfrm>
          <a:prstGeom prst="rect">
            <a:avLst/>
          </a:prstGeom>
          <a:noFill/>
        </p:spPr>
      </p:pic>
      <p:pic>
        <p:nvPicPr>
          <p:cNvPr id="22531" name="Picture 3" descr="C:\Users\SAITEJA\Documents\p4.png"/>
          <p:cNvPicPr>
            <a:picLocks noChangeAspect="1" noChangeArrowheads="1"/>
          </p:cNvPicPr>
          <p:nvPr/>
        </p:nvPicPr>
        <p:blipFill>
          <a:blip r:embed="rId3"/>
          <a:srcRect/>
          <a:stretch>
            <a:fillRect/>
          </a:stretch>
        </p:blipFill>
        <p:spPr bwMode="auto">
          <a:xfrm>
            <a:off x="3124202" y="609600"/>
            <a:ext cx="2600839" cy="2514600"/>
          </a:xfrm>
          <a:prstGeom prst="rect">
            <a:avLst/>
          </a:prstGeom>
          <a:noFill/>
        </p:spPr>
      </p:pic>
      <p:pic>
        <p:nvPicPr>
          <p:cNvPr id="22532" name="Picture 4" descr="C:\Users\SAITEJA\Documents\p3.png"/>
          <p:cNvPicPr>
            <a:picLocks noChangeAspect="1" noChangeArrowheads="1"/>
          </p:cNvPicPr>
          <p:nvPr/>
        </p:nvPicPr>
        <p:blipFill>
          <a:blip r:embed="rId4"/>
          <a:srcRect/>
          <a:stretch>
            <a:fillRect/>
          </a:stretch>
        </p:blipFill>
        <p:spPr bwMode="auto">
          <a:xfrm>
            <a:off x="6019800" y="609600"/>
            <a:ext cx="2514600" cy="2514600"/>
          </a:xfrm>
          <a:prstGeom prst="rect">
            <a:avLst/>
          </a:prstGeom>
          <a:noFill/>
        </p:spPr>
      </p:pic>
      <p:pic>
        <p:nvPicPr>
          <p:cNvPr id="22533" name="Picture 5" descr="C:\Users\SAITEJA\Documents\p2.png"/>
          <p:cNvPicPr>
            <a:picLocks noChangeAspect="1" noChangeArrowheads="1"/>
          </p:cNvPicPr>
          <p:nvPr/>
        </p:nvPicPr>
        <p:blipFill>
          <a:blip r:embed="rId5"/>
          <a:srcRect/>
          <a:stretch>
            <a:fillRect/>
          </a:stretch>
        </p:blipFill>
        <p:spPr bwMode="auto">
          <a:xfrm>
            <a:off x="0" y="3581400"/>
            <a:ext cx="2895600" cy="2438400"/>
          </a:xfrm>
          <a:prstGeom prst="rect">
            <a:avLst/>
          </a:prstGeom>
          <a:noFill/>
        </p:spPr>
      </p:pic>
      <p:pic>
        <p:nvPicPr>
          <p:cNvPr id="22534" name="Picture 6" descr="C:\Users\SAITEJA\Documents\p1.png"/>
          <p:cNvPicPr>
            <a:picLocks noChangeAspect="1" noChangeArrowheads="1"/>
          </p:cNvPicPr>
          <p:nvPr/>
        </p:nvPicPr>
        <p:blipFill>
          <a:blip r:embed="rId6"/>
          <a:srcRect/>
          <a:stretch>
            <a:fillRect/>
          </a:stretch>
        </p:blipFill>
        <p:spPr bwMode="auto">
          <a:xfrm>
            <a:off x="3048000" y="3581400"/>
            <a:ext cx="2667000" cy="2438400"/>
          </a:xfrm>
          <a:prstGeom prst="rect">
            <a:avLst/>
          </a:prstGeom>
          <a:noFill/>
        </p:spPr>
      </p:pic>
      <p:sp>
        <p:nvSpPr>
          <p:cNvPr id="9" name="TextBox 8"/>
          <p:cNvSpPr txBox="1"/>
          <p:nvPr/>
        </p:nvSpPr>
        <p:spPr>
          <a:xfrm>
            <a:off x="2590800" y="2"/>
            <a:ext cx="4421235" cy="615553"/>
          </a:xfrm>
          <a:prstGeom prst="rect">
            <a:avLst/>
          </a:prstGeom>
          <a:noFill/>
        </p:spPr>
        <p:txBody>
          <a:bodyPr wrap="square" rtlCol="0">
            <a:spAutoFit/>
          </a:bodyPr>
          <a:lstStyle/>
          <a:p>
            <a:pPr algn="ctr"/>
            <a:r>
              <a:rPr lang="en-US" sz="3400" dirty="0" smtClean="0">
                <a:solidFill>
                  <a:srgbClr val="FF0000"/>
                </a:solidFill>
                <a:latin typeface="Times New Roman" pitchFamily="18" charset="0"/>
                <a:cs typeface="Times New Roman" pitchFamily="18" charset="0"/>
              </a:rPr>
              <a:t>P</a:t>
            </a:r>
            <a:r>
              <a:rPr lang="en-US" sz="2400" dirty="0" smtClean="0">
                <a:solidFill>
                  <a:srgbClr val="FF0000"/>
                </a:solidFill>
                <a:latin typeface="Times New Roman" pitchFamily="18" charset="0"/>
                <a:cs typeface="Times New Roman" pitchFamily="18" charset="0"/>
              </a:rPr>
              <a:t>OWER </a:t>
            </a:r>
            <a:r>
              <a:rPr lang="en-US" sz="3400" dirty="0" smtClean="0">
                <a:solidFill>
                  <a:srgbClr val="FF0000"/>
                </a:solidFill>
                <a:latin typeface="Times New Roman" pitchFamily="18" charset="0"/>
                <a:cs typeface="Times New Roman" pitchFamily="18" charset="0"/>
              </a:rPr>
              <a:t>L</a:t>
            </a:r>
            <a:r>
              <a:rPr lang="en-US" sz="2400" dirty="0" smtClean="0">
                <a:solidFill>
                  <a:srgbClr val="FF0000"/>
                </a:solidFill>
                <a:latin typeface="Times New Roman" pitchFamily="18" charset="0"/>
                <a:cs typeface="Times New Roman" pitchFamily="18" charset="0"/>
              </a:rPr>
              <a:t>AW </a:t>
            </a:r>
            <a:r>
              <a:rPr lang="en-US" sz="3400" dirty="0" smtClean="0">
                <a:solidFill>
                  <a:srgbClr val="FF0000"/>
                </a:solidFill>
                <a:latin typeface="Times New Roman" pitchFamily="18" charset="0"/>
                <a:cs typeface="Times New Roman" pitchFamily="18" charset="0"/>
              </a:rPr>
              <a:t>T</a:t>
            </a:r>
            <a:r>
              <a:rPr lang="en-US" sz="2400" dirty="0" smtClean="0">
                <a:solidFill>
                  <a:srgbClr val="FF0000"/>
                </a:solidFill>
                <a:latin typeface="Times New Roman" pitchFamily="18" charset="0"/>
                <a:cs typeface="Times New Roman" pitchFamily="18" charset="0"/>
              </a:rPr>
              <a:t>RANSFORM</a:t>
            </a:r>
            <a:endParaRPr lang="en-US" sz="2400" dirty="0">
              <a:solidFill>
                <a:srgbClr val="FF0000"/>
              </a:solidFill>
              <a:latin typeface="Times New Roman" pitchFamily="18" charset="0"/>
              <a:cs typeface="Times New Roman" pitchFamily="18" charset="0"/>
            </a:endParaRPr>
          </a:p>
        </p:txBody>
      </p:sp>
      <p:sp>
        <p:nvSpPr>
          <p:cNvPr id="8" name="TextBox 7"/>
          <p:cNvSpPr txBox="1"/>
          <p:nvPr/>
        </p:nvSpPr>
        <p:spPr>
          <a:xfrm>
            <a:off x="5867401" y="3581400"/>
            <a:ext cx="3689804" cy="1785104"/>
          </a:xfrm>
          <a:prstGeom prst="rect">
            <a:avLst/>
          </a:prstGeom>
          <a:noFill/>
        </p:spPr>
        <p:txBody>
          <a:bodyPr wrap="square" rtlCol="0">
            <a:spAutoFit/>
          </a:bodyPr>
          <a:lstStyle/>
          <a:p>
            <a:pPr marL="342900" indent="-342900">
              <a:buAutoNum type="alphaLcPeriod"/>
            </a:pPr>
            <a:r>
              <a:rPr lang="en-US" sz="2200" dirty="0" smtClean="0">
                <a:solidFill>
                  <a:srgbClr val="0070C0"/>
                </a:solidFill>
                <a:latin typeface="Times New Roman" pitchFamily="18" charset="0"/>
                <a:cs typeface="Times New Roman" pitchFamily="18" charset="0"/>
              </a:rPr>
              <a:t>Original image</a:t>
            </a:r>
          </a:p>
          <a:p>
            <a:pPr marL="342900" indent="-342900">
              <a:buAutoNum type="alphaLcPeriod"/>
            </a:pPr>
            <a:r>
              <a:rPr lang="en-US" sz="2200" dirty="0" smtClean="0">
                <a:solidFill>
                  <a:srgbClr val="0070C0"/>
                </a:solidFill>
                <a:latin typeface="Times New Roman" pitchFamily="18" charset="0"/>
                <a:cs typeface="Times New Roman" pitchFamily="18" charset="0"/>
              </a:rPr>
              <a:t>Image with gamma=0.3</a:t>
            </a:r>
          </a:p>
          <a:p>
            <a:pPr marL="342900" indent="-342900">
              <a:buAutoNum type="alphaLcPeriod"/>
            </a:pPr>
            <a:r>
              <a:rPr lang="en-US" sz="2200" dirty="0" smtClean="0">
                <a:solidFill>
                  <a:srgbClr val="0070C0"/>
                </a:solidFill>
                <a:latin typeface="Times New Roman" pitchFamily="18" charset="0"/>
                <a:cs typeface="Times New Roman" pitchFamily="18" charset="0"/>
              </a:rPr>
              <a:t>Image with gamma=0.6</a:t>
            </a:r>
          </a:p>
          <a:p>
            <a:pPr marL="342900" indent="-342900">
              <a:buAutoNum type="alphaLcPeriod"/>
            </a:pPr>
            <a:r>
              <a:rPr lang="en-US" sz="2200" dirty="0" smtClean="0">
                <a:solidFill>
                  <a:srgbClr val="0070C0"/>
                </a:solidFill>
                <a:latin typeface="Times New Roman" pitchFamily="18" charset="0"/>
                <a:cs typeface="Times New Roman" pitchFamily="18" charset="0"/>
              </a:rPr>
              <a:t>Image  with gamma=2</a:t>
            </a:r>
          </a:p>
          <a:p>
            <a:pPr marL="342900" indent="-342900">
              <a:buAutoNum type="alphaLcPeriod"/>
            </a:pPr>
            <a:r>
              <a:rPr lang="en-US" sz="2200" dirty="0" smtClean="0">
                <a:solidFill>
                  <a:srgbClr val="0070C0"/>
                </a:solidFill>
                <a:latin typeface="Times New Roman" pitchFamily="18" charset="0"/>
                <a:cs typeface="Times New Roman" pitchFamily="18" charset="0"/>
              </a:rPr>
              <a:t>Image with gamma=5</a:t>
            </a:r>
            <a:endParaRPr lang="en-US" sz="2200" dirty="0">
              <a:solidFill>
                <a:srgbClr val="0070C0"/>
              </a:solidFill>
              <a:latin typeface="Times New Roman" pitchFamily="18" charset="0"/>
              <a:cs typeface="Times New Roman" pitchFamily="18" charset="0"/>
            </a:endParaRPr>
          </a:p>
        </p:txBody>
      </p:sp>
      <p:sp>
        <p:nvSpPr>
          <p:cNvPr id="10" name="TextBox 9"/>
          <p:cNvSpPr txBox="1"/>
          <p:nvPr/>
        </p:nvSpPr>
        <p:spPr>
          <a:xfrm>
            <a:off x="1066801" y="3124201"/>
            <a:ext cx="352983" cy="830997"/>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a.</a:t>
            </a:r>
            <a:endParaRPr lang="en-US" sz="2400" dirty="0">
              <a:solidFill>
                <a:srgbClr val="0070C0"/>
              </a:solidFill>
              <a:latin typeface="Times New Roman" pitchFamily="18" charset="0"/>
              <a:cs typeface="Times New Roman" pitchFamily="18" charset="0"/>
            </a:endParaRPr>
          </a:p>
        </p:txBody>
      </p:sp>
      <p:sp>
        <p:nvSpPr>
          <p:cNvPr id="11" name="TextBox 10"/>
          <p:cNvSpPr txBox="1"/>
          <p:nvPr/>
        </p:nvSpPr>
        <p:spPr>
          <a:xfrm>
            <a:off x="4114800" y="3124201"/>
            <a:ext cx="364203" cy="461665"/>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b</a:t>
            </a:r>
            <a:endParaRPr lang="en-US" sz="2400" dirty="0">
              <a:solidFill>
                <a:srgbClr val="0070C0"/>
              </a:solidFill>
              <a:latin typeface="Times New Roman" pitchFamily="18" charset="0"/>
              <a:cs typeface="Times New Roman" pitchFamily="18" charset="0"/>
            </a:endParaRPr>
          </a:p>
        </p:txBody>
      </p:sp>
      <p:sp>
        <p:nvSpPr>
          <p:cNvPr id="12" name="TextBox 11"/>
          <p:cNvSpPr txBox="1"/>
          <p:nvPr/>
        </p:nvSpPr>
        <p:spPr>
          <a:xfrm>
            <a:off x="7010401" y="3124201"/>
            <a:ext cx="340159" cy="830997"/>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c.</a:t>
            </a:r>
            <a:endParaRPr lang="en-US" sz="2400" dirty="0">
              <a:solidFill>
                <a:srgbClr val="0070C0"/>
              </a:solidFill>
              <a:latin typeface="Times New Roman" pitchFamily="18" charset="0"/>
              <a:cs typeface="Times New Roman" pitchFamily="18" charset="0"/>
            </a:endParaRPr>
          </a:p>
        </p:txBody>
      </p:sp>
      <p:sp>
        <p:nvSpPr>
          <p:cNvPr id="13" name="TextBox 12"/>
          <p:cNvSpPr txBox="1"/>
          <p:nvPr/>
        </p:nvSpPr>
        <p:spPr>
          <a:xfrm>
            <a:off x="990600" y="6096002"/>
            <a:ext cx="364203" cy="830997"/>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d.</a:t>
            </a:r>
            <a:endParaRPr lang="en-US" sz="2400" dirty="0">
              <a:solidFill>
                <a:srgbClr val="0070C0"/>
              </a:solidFill>
              <a:latin typeface="Times New Roman" pitchFamily="18" charset="0"/>
              <a:cs typeface="Times New Roman" pitchFamily="18" charset="0"/>
            </a:endParaRPr>
          </a:p>
        </p:txBody>
      </p:sp>
      <p:sp>
        <p:nvSpPr>
          <p:cNvPr id="14" name="TextBox 13"/>
          <p:cNvSpPr txBox="1"/>
          <p:nvPr/>
        </p:nvSpPr>
        <p:spPr>
          <a:xfrm>
            <a:off x="4114801" y="6096001"/>
            <a:ext cx="357791" cy="830997"/>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e.</a:t>
            </a:r>
            <a:endParaRPr lang="en-US" sz="24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52401"/>
            <a:ext cx="7467600" cy="646331"/>
          </a:xfrm>
          <a:prstGeom prst="rect">
            <a:avLst/>
          </a:prstGeom>
          <a:noFill/>
        </p:spPr>
        <p:txBody>
          <a:bodyPr wrap="square" rtlCol="0">
            <a:spAutoFit/>
          </a:bodyPr>
          <a:lstStyle/>
          <a:p>
            <a:pPr algn="ctr"/>
            <a:r>
              <a:rPr lang="en-US" sz="2600" b="1" dirty="0" smtClean="0">
                <a:solidFill>
                  <a:srgbClr val="FF0000"/>
                </a:solidFill>
                <a:latin typeface="Times New Roman" pitchFamily="18" charset="0"/>
                <a:cs typeface="Times New Roman" pitchFamily="18" charset="0"/>
              </a:rPr>
              <a:t>          </a:t>
            </a:r>
            <a:r>
              <a:rPr lang="en-US" sz="3600" b="1" dirty="0" smtClean="0">
                <a:solidFill>
                  <a:srgbClr val="FF0000"/>
                </a:solidFill>
                <a:latin typeface="Times New Roman" pitchFamily="18" charset="0"/>
                <a:cs typeface="Times New Roman" pitchFamily="18" charset="0"/>
              </a:rPr>
              <a:t>H</a:t>
            </a:r>
            <a:r>
              <a:rPr lang="en-US" sz="2600" b="1" dirty="0" smtClean="0">
                <a:solidFill>
                  <a:srgbClr val="FF0000"/>
                </a:solidFill>
                <a:latin typeface="Times New Roman" pitchFamily="18" charset="0"/>
                <a:cs typeface="Times New Roman" pitchFamily="18" charset="0"/>
              </a:rPr>
              <a:t>ISTOGRAM </a:t>
            </a:r>
            <a:r>
              <a:rPr lang="en-US" sz="3600" b="1" dirty="0" smtClean="0">
                <a:solidFill>
                  <a:srgbClr val="FF0000"/>
                </a:solidFill>
                <a:latin typeface="Times New Roman" pitchFamily="18" charset="0"/>
                <a:cs typeface="Times New Roman" pitchFamily="18" charset="0"/>
              </a:rPr>
              <a:t>E</a:t>
            </a:r>
            <a:r>
              <a:rPr lang="en-US" sz="2600" b="1" dirty="0" smtClean="0">
                <a:solidFill>
                  <a:srgbClr val="FF0000"/>
                </a:solidFill>
                <a:latin typeface="Times New Roman" pitchFamily="18" charset="0"/>
                <a:cs typeface="Times New Roman" pitchFamily="18" charset="0"/>
              </a:rPr>
              <a:t>QUALISATION </a:t>
            </a:r>
            <a:endParaRPr lang="en-US" sz="2600" b="1" dirty="0">
              <a:solidFill>
                <a:srgbClr val="FF0000"/>
              </a:solidFill>
              <a:latin typeface="Times New Roman" pitchFamily="18" charset="0"/>
              <a:cs typeface="Times New Roman" pitchFamily="18" charset="0"/>
            </a:endParaRPr>
          </a:p>
        </p:txBody>
      </p:sp>
      <p:sp>
        <p:nvSpPr>
          <p:cNvPr id="4" name="TextBox 3"/>
          <p:cNvSpPr txBox="1"/>
          <p:nvPr/>
        </p:nvSpPr>
        <p:spPr>
          <a:xfrm>
            <a:off x="6553201" y="1371600"/>
            <a:ext cx="2590801" cy="1107996"/>
          </a:xfrm>
          <a:prstGeom prst="rect">
            <a:avLst/>
          </a:prstGeom>
          <a:noFill/>
        </p:spPr>
        <p:txBody>
          <a:bodyPr wrap="square" rtlCol="0">
            <a:spAutoFit/>
          </a:bodyPr>
          <a:lstStyle/>
          <a:p>
            <a:pPr marL="342900" indent="-342900">
              <a:buAutoNum type="alphaLcPeriod"/>
            </a:pPr>
            <a:r>
              <a:rPr lang="en-US" sz="2200" dirty="0" smtClean="0">
                <a:solidFill>
                  <a:srgbClr val="0070C0"/>
                </a:solidFill>
                <a:latin typeface="Times New Roman" pitchFamily="18" charset="0"/>
                <a:cs typeface="Times New Roman" pitchFamily="18" charset="0"/>
              </a:rPr>
              <a:t>Original image</a:t>
            </a:r>
          </a:p>
          <a:p>
            <a:pPr marL="342900" indent="-342900">
              <a:buAutoNum type="alphaLcPeriod"/>
            </a:pPr>
            <a:r>
              <a:rPr lang="en-US" sz="2200" dirty="0" smtClean="0">
                <a:solidFill>
                  <a:srgbClr val="0070C0"/>
                </a:solidFill>
                <a:latin typeface="Times New Roman" pitchFamily="18" charset="0"/>
                <a:cs typeface="Times New Roman" pitchFamily="18" charset="0"/>
              </a:rPr>
              <a:t>Histogram of original image</a:t>
            </a:r>
          </a:p>
        </p:txBody>
      </p:sp>
      <p:sp>
        <p:nvSpPr>
          <p:cNvPr id="5" name="TextBox 4"/>
          <p:cNvSpPr txBox="1"/>
          <p:nvPr/>
        </p:nvSpPr>
        <p:spPr>
          <a:xfrm>
            <a:off x="6629400" y="4267200"/>
            <a:ext cx="2514600" cy="1446550"/>
          </a:xfrm>
          <a:prstGeom prst="rect">
            <a:avLst/>
          </a:prstGeom>
          <a:noFill/>
        </p:spPr>
        <p:txBody>
          <a:bodyPr wrap="square" rtlCol="0">
            <a:spAutoFit/>
          </a:bodyPr>
          <a:lstStyle/>
          <a:p>
            <a:pPr marL="342900" indent="-342900">
              <a:buAutoNum type="alphaLcPeriod"/>
            </a:pPr>
            <a:r>
              <a:rPr lang="en-US" sz="2200" dirty="0" smtClean="0">
                <a:solidFill>
                  <a:srgbClr val="0070C0"/>
                </a:solidFill>
                <a:latin typeface="Times New Roman" pitchFamily="18" charset="0"/>
                <a:cs typeface="Times New Roman" pitchFamily="18" charset="0"/>
              </a:rPr>
              <a:t>Equalized image</a:t>
            </a:r>
          </a:p>
          <a:p>
            <a:pPr marL="342900" indent="-342900">
              <a:buAutoNum type="alphaLcPeriod"/>
            </a:pPr>
            <a:r>
              <a:rPr lang="en-US" sz="2200" dirty="0" smtClean="0">
                <a:solidFill>
                  <a:srgbClr val="0070C0"/>
                </a:solidFill>
                <a:latin typeface="Times New Roman" pitchFamily="18" charset="0"/>
                <a:cs typeface="Times New Roman" pitchFamily="18" charset="0"/>
              </a:rPr>
              <a:t>Histogram of equalized image</a:t>
            </a:r>
          </a:p>
          <a:p>
            <a:endParaRPr lang="en-US" sz="2200" dirty="0">
              <a:solidFill>
                <a:srgbClr val="0070C0"/>
              </a:solidFill>
              <a:latin typeface="Times New Roman" pitchFamily="18" charset="0"/>
              <a:cs typeface="Times New Roman" pitchFamily="18" charset="0"/>
            </a:endParaRPr>
          </a:p>
        </p:txBody>
      </p:sp>
      <p:pic>
        <p:nvPicPr>
          <p:cNvPr id="6" name="Picture 5" descr="C:\Users\SAITEJA\Documents\camera.png"/>
          <p:cNvPicPr/>
          <p:nvPr/>
        </p:nvPicPr>
        <p:blipFill>
          <a:blip r:embed="rId2" cstate="print"/>
          <a:srcRect/>
          <a:stretch>
            <a:fillRect/>
          </a:stretch>
        </p:blipFill>
        <p:spPr bwMode="auto">
          <a:xfrm>
            <a:off x="381000" y="1143001"/>
            <a:ext cx="2667000" cy="2362200"/>
          </a:xfrm>
          <a:prstGeom prst="rect">
            <a:avLst/>
          </a:prstGeom>
          <a:noFill/>
          <a:ln w="9525">
            <a:noFill/>
            <a:miter lim="800000"/>
            <a:headEnd/>
            <a:tailEnd/>
          </a:ln>
        </p:spPr>
      </p:pic>
      <p:pic>
        <p:nvPicPr>
          <p:cNvPr id="8" name="Picture 7" descr="C:\Users\SAITEJA\Desktop\n6.png"/>
          <p:cNvPicPr/>
          <p:nvPr/>
        </p:nvPicPr>
        <p:blipFill>
          <a:blip r:embed="rId3" cstate="print"/>
          <a:srcRect/>
          <a:stretch>
            <a:fillRect/>
          </a:stretch>
        </p:blipFill>
        <p:spPr bwMode="auto">
          <a:xfrm>
            <a:off x="3276601" y="1143001"/>
            <a:ext cx="3114675" cy="2362200"/>
          </a:xfrm>
          <a:prstGeom prst="rect">
            <a:avLst/>
          </a:prstGeom>
          <a:noFill/>
          <a:ln w="9525">
            <a:noFill/>
            <a:miter lim="800000"/>
            <a:headEnd/>
            <a:tailEnd/>
          </a:ln>
        </p:spPr>
      </p:pic>
      <p:pic>
        <p:nvPicPr>
          <p:cNvPr id="9" name="Picture 8" descr="C:\Users\SAITEJA\Desktop\n8.png"/>
          <p:cNvPicPr/>
          <p:nvPr/>
        </p:nvPicPr>
        <p:blipFill>
          <a:blip r:embed="rId4" cstate="print"/>
          <a:srcRect/>
          <a:stretch>
            <a:fillRect/>
          </a:stretch>
        </p:blipFill>
        <p:spPr bwMode="auto">
          <a:xfrm>
            <a:off x="381000" y="3886201"/>
            <a:ext cx="2667000" cy="2486025"/>
          </a:xfrm>
          <a:prstGeom prst="rect">
            <a:avLst/>
          </a:prstGeom>
          <a:noFill/>
          <a:ln w="9525">
            <a:noFill/>
            <a:miter lim="800000"/>
            <a:headEnd/>
            <a:tailEnd/>
          </a:ln>
        </p:spPr>
      </p:pic>
      <p:pic>
        <p:nvPicPr>
          <p:cNvPr id="10" name="Picture 9" descr="C:\Users\SAITEJA\Desktop\n7.png"/>
          <p:cNvPicPr/>
          <p:nvPr/>
        </p:nvPicPr>
        <p:blipFill>
          <a:blip r:embed="rId5" cstate="print"/>
          <a:srcRect/>
          <a:stretch>
            <a:fillRect/>
          </a:stretch>
        </p:blipFill>
        <p:spPr bwMode="auto">
          <a:xfrm>
            <a:off x="3276600" y="3886201"/>
            <a:ext cx="3143251" cy="2486025"/>
          </a:xfrm>
          <a:prstGeom prst="rect">
            <a:avLst/>
          </a:prstGeom>
          <a:noFill/>
          <a:ln w="9525">
            <a:noFill/>
            <a:miter lim="800000"/>
            <a:headEnd/>
            <a:tailEnd/>
          </a:ln>
        </p:spPr>
      </p:pic>
      <p:sp>
        <p:nvSpPr>
          <p:cNvPr id="11" name="TextBox 10"/>
          <p:cNvSpPr txBox="1"/>
          <p:nvPr/>
        </p:nvSpPr>
        <p:spPr>
          <a:xfrm>
            <a:off x="1143000" y="3505200"/>
            <a:ext cx="413896" cy="338554"/>
          </a:xfrm>
          <a:prstGeom prst="rect">
            <a:avLst/>
          </a:prstGeom>
          <a:noFill/>
        </p:spPr>
        <p:txBody>
          <a:bodyPr wrap="none" rtlCol="0">
            <a:spAutoFit/>
          </a:bodyPr>
          <a:lstStyle/>
          <a:p>
            <a:r>
              <a:rPr lang="en-US" sz="1600" dirty="0" smtClean="0">
                <a:solidFill>
                  <a:srgbClr val="0070C0"/>
                </a:solidFill>
                <a:latin typeface="Times New Roman" pitchFamily="18" charset="0"/>
                <a:cs typeface="Times New Roman" pitchFamily="18" charset="0"/>
              </a:rPr>
              <a:t>(a)</a:t>
            </a:r>
            <a:endParaRPr lang="en-US" sz="1600" dirty="0">
              <a:solidFill>
                <a:srgbClr val="0070C0"/>
              </a:solidFill>
              <a:latin typeface="Times New Roman" pitchFamily="18" charset="0"/>
              <a:cs typeface="Times New Roman" pitchFamily="18" charset="0"/>
            </a:endParaRPr>
          </a:p>
        </p:txBody>
      </p:sp>
      <p:sp>
        <p:nvSpPr>
          <p:cNvPr id="12" name="TextBox 11"/>
          <p:cNvSpPr txBox="1"/>
          <p:nvPr/>
        </p:nvSpPr>
        <p:spPr>
          <a:xfrm>
            <a:off x="4572000" y="3505201"/>
            <a:ext cx="453970" cy="646331"/>
          </a:xfrm>
          <a:prstGeom prst="rect">
            <a:avLst/>
          </a:prstGeom>
          <a:noFill/>
        </p:spPr>
        <p:txBody>
          <a:bodyPr wrap="none" rtlCol="0">
            <a:spAutoFit/>
          </a:bodyPr>
          <a:lstStyle/>
          <a:p>
            <a:r>
              <a:rPr lang="en-US" dirty="0" smtClean="0">
                <a:solidFill>
                  <a:srgbClr val="0070C0"/>
                </a:solidFill>
                <a:latin typeface="Times New Roman" pitchFamily="18" charset="0"/>
                <a:cs typeface="Times New Roman" pitchFamily="18" charset="0"/>
              </a:rPr>
              <a:t>(b)</a:t>
            </a:r>
          </a:p>
          <a:p>
            <a:endParaRPr lang="en-US" dirty="0">
              <a:solidFill>
                <a:srgbClr val="0070C0"/>
              </a:solidFill>
            </a:endParaRPr>
          </a:p>
        </p:txBody>
      </p:sp>
      <p:sp>
        <p:nvSpPr>
          <p:cNvPr id="13" name="TextBox 12"/>
          <p:cNvSpPr txBox="1"/>
          <p:nvPr/>
        </p:nvSpPr>
        <p:spPr>
          <a:xfrm>
            <a:off x="1371600" y="6400800"/>
            <a:ext cx="441146" cy="369332"/>
          </a:xfrm>
          <a:prstGeom prst="rect">
            <a:avLst/>
          </a:prstGeom>
          <a:noFill/>
        </p:spPr>
        <p:txBody>
          <a:bodyPr wrap="none" rtlCol="0">
            <a:spAutoFit/>
          </a:bodyPr>
          <a:lstStyle/>
          <a:p>
            <a:r>
              <a:rPr lang="en-US" dirty="0" smtClean="0">
                <a:solidFill>
                  <a:srgbClr val="0070C0"/>
                </a:solidFill>
                <a:latin typeface="Times New Roman" pitchFamily="18" charset="0"/>
                <a:cs typeface="Times New Roman" pitchFamily="18" charset="0"/>
              </a:rPr>
              <a:t>(a)</a:t>
            </a:r>
            <a:endParaRPr lang="en-US" dirty="0">
              <a:solidFill>
                <a:srgbClr val="0070C0"/>
              </a:solidFill>
            </a:endParaRPr>
          </a:p>
        </p:txBody>
      </p:sp>
      <p:sp>
        <p:nvSpPr>
          <p:cNvPr id="14" name="TextBox 13"/>
          <p:cNvSpPr txBox="1"/>
          <p:nvPr/>
        </p:nvSpPr>
        <p:spPr>
          <a:xfrm>
            <a:off x="4495800" y="6400801"/>
            <a:ext cx="593547" cy="646331"/>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(b)</a:t>
            </a:r>
          </a:p>
          <a:p>
            <a:endParaRPr lang="en-US" dirty="0">
              <a:solidFill>
                <a:srgbClr val="0070C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2600" y="304800"/>
            <a:ext cx="4724400" cy="677108"/>
          </a:xfrm>
          <a:prstGeom prst="rect">
            <a:avLst/>
          </a:prstGeom>
          <a:noFill/>
        </p:spPr>
        <p:txBody>
          <a:bodyPr wrap="square" rtlCol="0">
            <a:spAutoFit/>
          </a:bodyPr>
          <a:lstStyle/>
          <a:p>
            <a:pPr algn="ctr"/>
            <a:r>
              <a:rPr lang="en-US" sz="3800" dirty="0" smtClean="0">
                <a:solidFill>
                  <a:srgbClr val="FF0000"/>
                </a:solidFill>
                <a:latin typeface="Times New Roman" pitchFamily="18" charset="0"/>
                <a:cs typeface="Times New Roman" pitchFamily="18" charset="0"/>
              </a:rPr>
              <a:t>M</a:t>
            </a:r>
            <a:r>
              <a:rPr lang="en-US" sz="2800" dirty="0" smtClean="0">
                <a:solidFill>
                  <a:srgbClr val="FF0000"/>
                </a:solidFill>
                <a:latin typeface="Times New Roman" pitchFamily="18" charset="0"/>
                <a:cs typeface="Times New Roman" pitchFamily="18" charset="0"/>
              </a:rPr>
              <a:t>EDIAN </a:t>
            </a:r>
            <a:r>
              <a:rPr lang="en-US" sz="3800" dirty="0" smtClean="0">
                <a:solidFill>
                  <a:srgbClr val="FF0000"/>
                </a:solidFill>
                <a:latin typeface="Times New Roman" pitchFamily="18" charset="0"/>
                <a:cs typeface="Times New Roman" pitchFamily="18" charset="0"/>
              </a:rPr>
              <a:t>F</a:t>
            </a:r>
            <a:r>
              <a:rPr lang="en-US" sz="2800" dirty="0" smtClean="0">
                <a:solidFill>
                  <a:srgbClr val="FF0000"/>
                </a:solidFill>
                <a:latin typeface="Times New Roman" pitchFamily="18" charset="0"/>
                <a:cs typeface="Times New Roman" pitchFamily="18" charset="0"/>
              </a:rPr>
              <a:t>ILTERING</a:t>
            </a:r>
            <a:endParaRPr lang="en-US" sz="2800" dirty="0">
              <a:solidFill>
                <a:srgbClr val="FF0000"/>
              </a:solidFill>
              <a:latin typeface="Times New Roman" pitchFamily="18" charset="0"/>
              <a:cs typeface="Times New Roman" pitchFamily="18" charset="0"/>
            </a:endParaRPr>
          </a:p>
        </p:txBody>
      </p:sp>
      <p:pic>
        <p:nvPicPr>
          <p:cNvPr id="7" name="Picture 6" descr="C:\Users\SAITEJA\AppData\Local\Microsoft\Windows\INetCache\Content.Word\lena_gray_256.tif"/>
          <p:cNvPicPr/>
          <p:nvPr/>
        </p:nvPicPr>
        <p:blipFill>
          <a:blip r:embed="rId2" cstate="print"/>
          <a:srcRect/>
          <a:stretch>
            <a:fillRect/>
          </a:stretch>
        </p:blipFill>
        <p:spPr bwMode="auto">
          <a:xfrm>
            <a:off x="609600" y="1295400"/>
            <a:ext cx="1981200" cy="2209800"/>
          </a:xfrm>
          <a:prstGeom prst="rect">
            <a:avLst/>
          </a:prstGeom>
          <a:noFill/>
          <a:ln w="9525">
            <a:noFill/>
            <a:miter lim="800000"/>
            <a:headEnd/>
            <a:tailEnd/>
          </a:ln>
        </p:spPr>
      </p:pic>
      <p:pic>
        <p:nvPicPr>
          <p:cNvPr id="10" name="Picture 9" descr="C:\Users\SAITEJA\Desktop\n10.png"/>
          <p:cNvPicPr/>
          <p:nvPr/>
        </p:nvPicPr>
        <p:blipFill>
          <a:blip r:embed="rId3" cstate="print"/>
          <a:srcRect/>
          <a:stretch>
            <a:fillRect/>
          </a:stretch>
        </p:blipFill>
        <p:spPr bwMode="auto">
          <a:xfrm>
            <a:off x="2667000" y="1295400"/>
            <a:ext cx="1905000" cy="2209800"/>
          </a:xfrm>
          <a:prstGeom prst="rect">
            <a:avLst/>
          </a:prstGeom>
          <a:noFill/>
          <a:ln w="9525">
            <a:noFill/>
            <a:miter lim="800000"/>
            <a:headEnd/>
            <a:tailEnd/>
          </a:ln>
        </p:spPr>
      </p:pic>
      <p:pic>
        <p:nvPicPr>
          <p:cNvPr id="11" name="Picture 10" descr="C:\Users\SAITEJA\Desktop\n9.png"/>
          <p:cNvPicPr/>
          <p:nvPr/>
        </p:nvPicPr>
        <p:blipFill>
          <a:blip r:embed="rId4" cstate="print"/>
          <a:srcRect/>
          <a:stretch>
            <a:fillRect/>
          </a:stretch>
        </p:blipFill>
        <p:spPr bwMode="auto">
          <a:xfrm>
            <a:off x="4648202" y="1295400"/>
            <a:ext cx="1904999" cy="2209800"/>
          </a:xfrm>
          <a:prstGeom prst="rect">
            <a:avLst/>
          </a:prstGeom>
          <a:noFill/>
          <a:ln w="9525">
            <a:noFill/>
            <a:miter lim="800000"/>
            <a:headEnd/>
            <a:tailEnd/>
          </a:ln>
        </p:spPr>
      </p:pic>
      <p:sp>
        <p:nvSpPr>
          <p:cNvPr id="12" name="TextBox 11"/>
          <p:cNvSpPr txBox="1"/>
          <p:nvPr/>
        </p:nvSpPr>
        <p:spPr>
          <a:xfrm>
            <a:off x="6705600" y="1447801"/>
            <a:ext cx="2438400" cy="2031325"/>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 Original image</a:t>
            </a:r>
          </a:p>
          <a:p>
            <a:r>
              <a:rPr lang="en-US" dirty="0" smtClean="0">
                <a:solidFill>
                  <a:srgbClr val="0070C0"/>
                </a:solidFill>
                <a:latin typeface="Times New Roman" pitchFamily="18" charset="0"/>
                <a:cs typeface="Times New Roman" pitchFamily="18" charset="0"/>
              </a:rPr>
              <a:t> </a:t>
            </a:r>
          </a:p>
          <a:p>
            <a:r>
              <a:rPr lang="en-US" dirty="0" smtClean="0">
                <a:solidFill>
                  <a:srgbClr val="0070C0"/>
                </a:solidFill>
                <a:latin typeface="Times New Roman" pitchFamily="18" charset="0"/>
                <a:cs typeface="Times New Roman" pitchFamily="18" charset="0"/>
              </a:rPr>
              <a:t>(b) Image with salt and pepper noise</a:t>
            </a:r>
          </a:p>
          <a:p>
            <a:endParaRPr lang="en-US" dirty="0" smtClean="0">
              <a:solidFill>
                <a:srgbClr val="0070C0"/>
              </a:solidFill>
              <a:latin typeface="Times New Roman" pitchFamily="18" charset="0"/>
              <a:cs typeface="Times New Roman" pitchFamily="18" charset="0"/>
            </a:endParaRPr>
          </a:p>
          <a:p>
            <a:r>
              <a:rPr lang="en-US" dirty="0" smtClean="0">
                <a:solidFill>
                  <a:srgbClr val="0070C0"/>
                </a:solidFill>
                <a:latin typeface="Times New Roman" pitchFamily="18" charset="0"/>
                <a:cs typeface="Times New Roman" pitchFamily="18" charset="0"/>
              </a:rPr>
              <a:t> (c) Image after median filtering</a:t>
            </a:r>
          </a:p>
        </p:txBody>
      </p:sp>
      <p:sp>
        <p:nvSpPr>
          <p:cNvPr id="13" name="TextBox 12"/>
          <p:cNvSpPr txBox="1"/>
          <p:nvPr/>
        </p:nvSpPr>
        <p:spPr>
          <a:xfrm>
            <a:off x="1371600" y="3429000"/>
            <a:ext cx="441146" cy="369332"/>
          </a:xfrm>
          <a:prstGeom prst="rect">
            <a:avLst/>
          </a:prstGeom>
          <a:noFill/>
        </p:spPr>
        <p:txBody>
          <a:bodyPr wrap="none" rtlCol="0">
            <a:spAutoFit/>
          </a:bodyPr>
          <a:lstStyle/>
          <a:p>
            <a:r>
              <a:rPr lang="en-US" dirty="0" smtClean="0">
                <a:solidFill>
                  <a:srgbClr val="0070C0"/>
                </a:solidFill>
                <a:latin typeface="Times New Roman" pitchFamily="18" charset="0"/>
                <a:cs typeface="Times New Roman" pitchFamily="18" charset="0"/>
              </a:rPr>
              <a:t>(a)</a:t>
            </a:r>
            <a:endParaRPr lang="en-US" dirty="0">
              <a:solidFill>
                <a:srgbClr val="0070C0"/>
              </a:solidFill>
              <a:latin typeface="Times New Roman" pitchFamily="18" charset="0"/>
              <a:cs typeface="Times New Roman" pitchFamily="18" charset="0"/>
            </a:endParaRPr>
          </a:p>
        </p:txBody>
      </p:sp>
      <p:sp>
        <p:nvSpPr>
          <p:cNvPr id="14" name="TextBox 13"/>
          <p:cNvSpPr txBox="1"/>
          <p:nvPr/>
        </p:nvSpPr>
        <p:spPr>
          <a:xfrm>
            <a:off x="3352800" y="3429001"/>
            <a:ext cx="533400"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(b)</a:t>
            </a:r>
            <a:endParaRPr lang="en-US" dirty="0">
              <a:solidFill>
                <a:srgbClr val="0070C0"/>
              </a:solidFill>
              <a:latin typeface="Times New Roman" pitchFamily="18" charset="0"/>
              <a:cs typeface="Times New Roman" pitchFamily="18" charset="0"/>
            </a:endParaRPr>
          </a:p>
        </p:txBody>
      </p:sp>
      <p:sp>
        <p:nvSpPr>
          <p:cNvPr id="15" name="TextBox 14"/>
          <p:cNvSpPr txBox="1"/>
          <p:nvPr/>
        </p:nvSpPr>
        <p:spPr>
          <a:xfrm>
            <a:off x="5334000" y="3429001"/>
            <a:ext cx="533400"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(c)</a:t>
            </a:r>
            <a:endParaRPr lang="en-US" dirty="0">
              <a:solidFill>
                <a:srgbClr val="0070C0"/>
              </a:solidFill>
              <a:latin typeface="Times New Roman" pitchFamily="18" charset="0"/>
              <a:cs typeface="Times New Roman" pitchFamily="18" charset="0"/>
            </a:endParaRPr>
          </a:p>
        </p:txBody>
      </p:sp>
      <p:pic>
        <p:nvPicPr>
          <p:cNvPr id="16" name="Picture 15" descr="C:\Users\SAITEJA\AppData\Local\Microsoft\Windows\INetCache\Content.Word\lena_gray_256.tif"/>
          <p:cNvPicPr/>
          <p:nvPr/>
        </p:nvPicPr>
        <p:blipFill>
          <a:blip r:embed="rId2" cstate="print"/>
          <a:srcRect/>
          <a:stretch>
            <a:fillRect/>
          </a:stretch>
        </p:blipFill>
        <p:spPr bwMode="auto">
          <a:xfrm>
            <a:off x="533400" y="3886200"/>
            <a:ext cx="2057400" cy="2209800"/>
          </a:xfrm>
          <a:prstGeom prst="rect">
            <a:avLst/>
          </a:prstGeom>
          <a:noFill/>
          <a:ln w="9525">
            <a:noFill/>
            <a:miter lim="800000"/>
            <a:headEnd/>
            <a:tailEnd/>
          </a:ln>
        </p:spPr>
      </p:pic>
      <p:pic>
        <p:nvPicPr>
          <p:cNvPr id="17" name="Picture 16" descr="C:\Users\SAITEJA\Desktop\ng.png"/>
          <p:cNvPicPr/>
          <p:nvPr/>
        </p:nvPicPr>
        <p:blipFill>
          <a:blip r:embed="rId5" cstate="print"/>
          <a:srcRect/>
          <a:stretch>
            <a:fillRect/>
          </a:stretch>
        </p:blipFill>
        <p:spPr bwMode="auto">
          <a:xfrm>
            <a:off x="2667000" y="3886200"/>
            <a:ext cx="1981200" cy="2209800"/>
          </a:xfrm>
          <a:prstGeom prst="rect">
            <a:avLst/>
          </a:prstGeom>
          <a:noFill/>
          <a:ln w="9525">
            <a:noFill/>
            <a:miter lim="800000"/>
            <a:headEnd/>
            <a:tailEnd/>
          </a:ln>
        </p:spPr>
      </p:pic>
      <p:pic>
        <p:nvPicPr>
          <p:cNvPr id="18" name="Picture 17" descr="C:\Users\SAITEJA\Desktop\og.png"/>
          <p:cNvPicPr/>
          <p:nvPr/>
        </p:nvPicPr>
        <p:blipFill>
          <a:blip r:embed="rId6" cstate="print"/>
          <a:srcRect/>
          <a:stretch>
            <a:fillRect/>
          </a:stretch>
        </p:blipFill>
        <p:spPr bwMode="auto">
          <a:xfrm>
            <a:off x="4724400" y="3886200"/>
            <a:ext cx="1905000" cy="2209800"/>
          </a:xfrm>
          <a:prstGeom prst="rect">
            <a:avLst/>
          </a:prstGeom>
          <a:noFill/>
          <a:ln w="9525">
            <a:noFill/>
            <a:miter lim="800000"/>
            <a:headEnd/>
            <a:tailEnd/>
          </a:ln>
        </p:spPr>
      </p:pic>
      <p:sp>
        <p:nvSpPr>
          <p:cNvPr id="19" name="TextBox 18"/>
          <p:cNvSpPr txBox="1"/>
          <p:nvPr/>
        </p:nvSpPr>
        <p:spPr>
          <a:xfrm>
            <a:off x="6858000" y="3962401"/>
            <a:ext cx="2286000" cy="2308324"/>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 Original image</a:t>
            </a:r>
          </a:p>
          <a:p>
            <a:r>
              <a:rPr lang="en-US" dirty="0" smtClean="0">
                <a:solidFill>
                  <a:srgbClr val="0070C0"/>
                </a:solidFill>
                <a:latin typeface="Times New Roman" pitchFamily="18" charset="0"/>
                <a:cs typeface="Times New Roman" pitchFamily="18" charset="0"/>
              </a:rPr>
              <a:t> </a:t>
            </a:r>
          </a:p>
          <a:p>
            <a:r>
              <a:rPr lang="en-US" dirty="0" smtClean="0">
                <a:solidFill>
                  <a:srgbClr val="0070C0"/>
                </a:solidFill>
                <a:latin typeface="Times New Roman" pitchFamily="18" charset="0"/>
                <a:cs typeface="Times New Roman" pitchFamily="18" charset="0"/>
              </a:rPr>
              <a:t>(b) Image with Gaussian noise</a:t>
            </a:r>
          </a:p>
          <a:p>
            <a:endParaRPr lang="en-US" dirty="0" smtClean="0">
              <a:solidFill>
                <a:srgbClr val="0070C0"/>
              </a:solidFill>
              <a:latin typeface="Times New Roman" pitchFamily="18" charset="0"/>
              <a:cs typeface="Times New Roman" pitchFamily="18" charset="0"/>
            </a:endParaRPr>
          </a:p>
          <a:p>
            <a:r>
              <a:rPr lang="en-US" dirty="0" smtClean="0">
                <a:solidFill>
                  <a:srgbClr val="0070C0"/>
                </a:solidFill>
                <a:latin typeface="Times New Roman" pitchFamily="18" charset="0"/>
                <a:cs typeface="Times New Roman" pitchFamily="18" charset="0"/>
              </a:rPr>
              <a:t> (c) Image after median filtering</a:t>
            </a:r>
          </a:p>
          <a:p>
            <a:endParaRPr lang="en-US" dirty="0">
              <a:solidFill>
                <a:srgbClr val="0070C0"/>
              </a:solidFill>
            </a:endParaRPr>
          </a:p>
        </p:txBody>
      </p:sp>
      <p:sp>
        <p:nvSpPr>
          <p:cNvPr id="20" name="TextBox 19"/>
          <p:cNvSpPr txBox="1"/>
          <p:nvPr/>
        </p:nvSpPr>
        <p:spPr>
          <a:xfrm>
            <a:off x="1447800" y="6019801"/>
            <a:ext cx="441147" cy="646331"/>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a:t>
            </a:r>
          </a:p>
          <a:p>
            <a:endParaRPr lang="en-US" dirty="0">
              <a:solidFill>
                <a:srgbClr val="0070C0"/>
              </a:solidFill>
            </a:endParaRPr>
          </a:p>
        </p:txBody>
      </p:sp>
      <p:sp>
        <p:nvSpPr>
          <p:cNvPr id="22" name="TextBox 21"/>
          <p:cNvSpPr txBox="1"/>
          <p:nvPr/>
        </p:nvSpPr>
        <p:spPr>
          <a:xfrm>
            <a:off x="3505200" y="6019801"/>
            <a:ext cx="533400"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(b)</a:t>
            </a:r>
            <a:endParaRPr lang="en-US" dirty="0">
              <a:solidFill>
                <a:srgbClr val="0070C0"/>
              </a:solidFill>
              <a:latin typeface="Times New Roman" pitchFamily="18" charset="0"/>
              <a:cs typeface="Times New Roman" pitchFamily="18" charset="0"/>
            </a:endParaRPr>
          </a:p>
        </p:txBody>
      </p:sp>
      <p:sp>
        <p:nvSpPr>
          <p:cNvPr id="23" name="TextBox 22"/>
          <p:cNvSpPr txBox="1"/>
          <p:nvPr/>
        </p:nvSpPr>
        <p:spPr>
          <a:xfrm>
            <a:off x="5486402" y="6019800"/>
            <a:ext cx="457199"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(c)</a:t>
            </a:r>
            <a:endParaRPr lang="en-US"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AITEJA\Desktop\ns.png"/>
          <p:cNvPicPr/>
          <p:nvPr/>
        </p:nvPicPr>
        <p:blipFill>
          <a:blip r:embed="rId2" cstate="print"/>
          <a:srcRect/>
          <a:stretch>
            <a:fillRect/>
          </a:stretch>
        </p:blipFill>
        <p:spPr bwMode="auto">
          <a:xfrm>
            <a:off x="457200" y="914400"/>
            <a:ext cx="2057400" cy="2209800"/>
          </a:xfrm>
          <a:prstGeom prst="rect">
            <a:avLst/>
          </a:prstGeom>
          <a:noFill/>
          <a:ln w="9525">
            <a:noFill/>
            <a:miter lim="800000"/>
            <a:headEnd/>
            <a:tailEnd/>
          </a:ln>
        </p:spPr>
      </p:pic>
      <p:pic>
        <p:nvPicPr>
          <p:cNvPr id="5" name="Picture 4" descr="C:\Users\SAITEJA\Desktop\os.png"/>
          <p:cNvPicPr/>
          <p:nvPr/>
        </p:nvPicPr>
        <p:blipFill>
          <a:blip r:embed="rId3" cstate="print"/>
          <a:srcRect/>
          <a:stretch>
            <a:fillRect/>
          </a:stretch>
        </p:blipFill>
        <p:spPr bwMode="auto">
          <a:xfrm>
            <a:off x="2590800" y="914400"/>
            <a:ext cx="2057400" cy="2198520"/>
          </a:xfrm>
          <a:prstGeom prst="rect">
            <a:avLst/>
          </a:prstGeom>
          <a:noFill/>
          <a:ln w="9525">
            <a:noFill/>
            <a:miter lim="800000"/>
            <a:headEnd/>
            <a:tailEnd/>
          </a:ln>
        </p:spPr>
      </p:pic>
      <p:pic>
        <p:nvPicPr>
          <p:cNvPr id="6" name="Picture 5" descr="C:\Users\SAITEJA\Desktop\os.png"/>
          <p:cNvPicPr/>
          <p:nvPr/>
        </p:nvPicPr>
        <p:blipFill>
          <a:blip r:embed="rId3" cstate="print"/>
          <a:srcRect/>
          <a:stretch>
            <a:fillRect/>
          </a:stretch>
        </p:blipFill>
        <p:spPr bwMode="auto">
          <a:xfrm>
            <a:off x="4724400" y="914400"/>
            <a:ext cx="1981200" cy="2198520"/>
          </a:xfrm>
          <a:prstGeom prst="rect">
            <a:avLst/>
          </a:prstGeom>
          <a:noFill/>
          <a:ln w="9525">
            <a:noFill/>
            <a:miter lim="800000"/>
            <a:headEnd/>
            <a:tailEnd/>
          </a:ln>
        </p:spPr>
      </p:pic>
      <p:pic>
        <p:nvPicPr>
          <p:cNvPr id="7" name="Picture 6" descr="C:\Users\SAITEJA\Desktop\ns.png"/>
          <p:cNvPicPr/>
          <p:nvPr/>
        </p:nvPicPr>
        <p:blipFill>
          <a:blip r:embed="rId2" cstate="print"/>
          <a:srcRect/>
          <a:stretch>
            <a:fillRect/>
          </a:stretch>
        </p:blipFill>
        <p:spPr bwMode="auto">
          <a:xfrm>
            <a:off x="457200" y="3810000"/>
            <a:ext cx="2057400" cy="2209800"/>
          </a:xfrm>
          <a:prstGeom prst="rect">
            <a:avLst/>
          </a:prstGeom>
          <a:noFill/>
          <a:ln w="9525">
            <a:noFill/>
            <a:miter lim="800000"/>
            <a:headEnd/>
            <a:tailEnd/>
          </a:ln>
        </p:spPr>
      </p:pic>
      <p:pic>
        <p:nvPicPr>
          <p:cNvPr id="8" name="Picture 7" descr="C:\Users\SAITEJA\Desktop\pn.png"/>
          <p:cNvPicPr/>
          <p:nvPr/>
        </p:nvPicPr>
        <p:blipFill>
          <a:blip r:embed="rId4" cstate="print"/>
          <a:srcRect/>
          <a:stretch>
            <a:fillRect/>
          </a:stretch>
        </p:blipFill>
        <p:spPr bwMode="auto">
          <a:xfrm>
            <a:off x="2590800" y="3810000"/>
            <a:ext cx="2057400" cy="2209800"/>
          </a:xfrm>
          <a:prstGeom prst="rect">
            <a:avLst/>
          </a:prstGeom>
          <a:noFill/>
          <a:ln w="9525">
            <a:noFill/>
            <a:miter lim="800000"/>
            <a:headEnd/>
            <a:tailEnd/>
          </a:ln>
        </p:spPr>
      </p:pic>
      <p:pic>
        <p:nvPicPr>
          <p:cNvPr id="9" name="Picture 8" descr="C:\Users\SAITEJA\Desktop\po.png"/>
          <p:cNvPicPr/>
          <p:nvPr/>
        </p:nvPicPr>
        <p:blipFill>
          <a:blip r:embed="rId5" cstate="print"/>
          <a:srcRect/>
          <a:stretch>
            <a:fillRect/>
          </a:stretch>
        </p:blipFill>
        <p:spPr bwMode="auto">
          <a:xfrm>
            <a:off x="4724400" y="3810000"/>
            <a:ext cx="1981200" cy="2209800"/>
          </a:xfrm>
          <a:prstGeom prst="rect">
            <a:avLst/>
          </a:prstGeom>
          <a:noFill/>
          <a:ln w="9525">
            <a:noFill/>
            <a:miter lim="800000"/>
            <a:headEnd/>
            <a:tailEnd/>
          </a:ln>
        </p:spPr>
      </p:pic>
      <p:sp>
        <p:nvSpPr>
          <p:cNvPr id="10" name="TextBox 9"/>
          <p:cNvSpPr txBox="1"/>
          <p:nvPr/>
        </p:nvSpPr>
        <p:spPr>
          <a:xfrm>
            <a:off x="6858000" y="990601"/>
            <a:ext cx="2286000" cy="2308324"/>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 Original image</a:t>
            </a:r>
          </a:p>
          <a:p>
            <a:r>
              <a:rPr lang="en-US" dirty="0" smtClean="0">
                <a:solidFill>
                  <a:srgbClr val="0070C0"/>
                </a:solidFill>
                <a:latin typeface="Times New Roman" pitchFamily="18" charset="0"/>
                <a:cs typeface="Times New Roman" pitchFamily="18" charset="0"/>
              </a:rPr>
              <a:t> </a:t>
            </a:r>
          </a:p>
          <a:p>
            <a:r>
              <a:rPr lang="en-US" dirty="0" smtClean="0">
                <a:solidFill>
                  <a:srgbClr val="0070C0"/>
                </a:solidFill>
                <a:latin typeface="Times New Roman" pitchFamily="18" charset="0"/>
                <a:cs typeface="Times New Roman" pitchFamily="18" charset="0"/>
              </a:rPr>
              <a:t>(b) Image with Speckle noise</a:t>
            </a:r>
          </a:p>
          <a:p>
            <a:endParaRPr lang="en-US" dirty="0" smtClean="0">
              <a:solidFill>
                <a:srgbClr val="0070C0"/>
              </a:solidFill>
              <a:latin typeface="Times New Roman" pitchFamily="18" charset="0"/>
              <a:cs typeface="Times New Roman" pitchFamily="18" charset="0"/>
            </a:endParaRPr>
          </a:p>
          <a:p>
            <a:r>
              <a:rPr lang="en-US" dirty="0" smtClean="0">
                <a:solidFill>
                  <a:srgbClr val="0070C0"/>
                </a:solidFill>
                <a:latin typeface="Times New Roman" pitchFamily="18" charset="0"/>
                <a:cs typeface="Times New Roman" pitchFamily="18" charset="0"/>
              </a:rPr>
              <a:t> (c) Image after median filtering</a:t>
            </a:r>
          </a:p>
          <a:p>
            <a:endParaRPr lang="en-US" dirty="0">
              <a:solidFill>
                <a:srgbClr val="0070C0"/>
              </a:solidFill>
            </a:endParaRPr>
          </a:p>
        </p:txBody>
      </p:sp>
      <p:sp>
        <p:nvSpPr>
          <p:cNvPr id="11" name="TextBox 10"/>
          <p:cNvSpPr txBox="1"/>
          <p:nvPr/>
        </p:nvSpPr>
        <p:spPr>
          <a:xfrm>
            <a:off x="6858000" y="3810001"/>
            <a:ext cx="2286000" cy="2308324"/>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 Original image</a:t>
            </a:r>
          </a:p>
          <a:p>
            <a:r>
              <a:rPr lang="en-US" dirty="0" smtClean="0">
                <a:solidFill>
                  <a:srgbClr val="0070C0"/>
                </a:solidFill>
                <a:latin typeface="Times New Roman" pitchFamily="18" charset="0"/>
                <a:cs typeface="Times New Roman" pitchFamily="18" charset="0"/>
              </a:rPr>
              <a:t> </a:t>
            </a:r>
          </a:p>
          <a:p>
            <a:r>
              <a:rPr lang="en-US" dirty="0" smtClean="0">
                <a:solidFill>
                  <a:srgbClr val="0070C0"/>
                </a:solidFill>
                <a:latin typeface="Times New Roman" pitchFamily="18" charset="0"/>
                <a:cs typeface="Times New Roman" pitchFamily="18" charset="0"/>
              </a:rPr>
              <a:t>(b) Image with Poisson noise</a:t>
            </a:r>
          </a:p>
          <a:p>
            <a:endParaRPr lang="en-US" dirty="0" smtClean="0">
              <a:solidFill>
                <a:srgbClr val="0070C0"/>
              </a:solidFill>
              <a:latin typeface="Times New Roman" pitchFamily="18" charset="0"/>
              <a:cs typeface="Times New Roman" pitchFamily="18" charset="0"/>
            </a:endParaRPr>
          </a:p>
          <a:p>
            <a:r>
              <a:rPr lang="en-US" dirty="0" smtClean="0">
                <a:solidFill>
                  <a:srgbClr val="0070C0"/>
                </a:solidFill>
                <a:latin typeface="Times New Roman" pitchFamily="18" charset="0"/>
                <a:cs typeface="Times New Roman" pitchFamily="18" charset="0"/>
              </a:rPr>
              <a:t> (c) Image after median filtering</a:t>
            </a:r>
          </a:p>
          <a:p>
            <a:endParaRPr lang="en-US" dirty="0">
              <a:solidFill>
                <a:srgbClr val="0070C0"/>
              </a:solidFill>
            </a:endParaRPr>
          </a:p>
        </p:txBody>
      </p:sp>
      <p:sp>
        <p:nvSpPr>
          <p:cNvPr id="13" name="TextBox 12"/>
          <p:cNvSpPr txBox="1"/>
          <p:nvPr/>
        </p:nvSpPr>
        <p:spPr>
          <a:xfrm>
            <a:off x="1219200" y="3124201"/>
            <a:ext cx="593547" cy="646331"/>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a:t>
            </a:r>
          </a:p>
          <a:p>
            <a:endParaRPr lang="en-US" dirty="0">
              <a:solidFill>
                <a:srgbClr val="0070C0"/>
              </a:solidFill>
            </a:endParaRPr>
          </a:p>
        </p:txBody>
      </p:sp>
      <p:sp>
        <p:nvSpPr>
          <p:cNvPr id="14" name="TextBox 13"/>
          <p:cNvSpPr txBox="1"/>
          <p:nvPr/>
        </p:nvSpPr>
        <p:spPr>
          <a:xfrm>
            <a:off x="3505200" y="3124201"/>
            <a:ext cx="457200" cy="646331"/>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(b)</a:t>
            </a:r>
          </a:p>
          <a:p>
            <a:endParaRPr lang="en-US" dirty="0">
              <a:solidFill>
                <a:srgbClr val="0070C0"/>
              </a:solidFill>
            </a:endParaRPr>
          </a:p>
        </p:txBody>
      </p:sp>
      <p:sp>
        <p:nvSpPr>
          <p:cNvPr id="15" name="TextBox 14"/>
          <p:cNvSpPr txBox="1"/>
          <p:nvPr/>
        </p:nvSpPr>
        <p:spPr>
          <a:xfrm>
            <a:off x="5486400" y="3048000"/>
            <a:ext cx="441147"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(c)</a:t>
            </a:r>
            <a:endParaRPr lang="en-US" dirty="0">
              <a:solidFill>
                <a:srgbClr val="0070C0"/>
              </a:solidFill>
              <a:latin typeface="Times New Roman" pitchFamily="18" charset="0"/>
              <a:cs typeface="Times New Roman" pitchFamily="18" charset="0"/>
            </a:endParaRPr>
          </a:p>
        </p:txBody>
      </p:sp>
      <p:sp>
        <p:nvSpPr>
          <p:cNvPr id="16" name="TextBox 15"/>
          <p:cNvSpPr txBox="1"/>
          <p:nvPr/>
        </p:nvSpPr>
        <p:spPr>
          <a:xfrm>
            <a:off x="1295400" y="6019801"/>
            <a:ext cx="685800" cy="646331"/>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(a)</a:t>
            </a:r>
          </a:p>
          <a:p>
            <a:endParaRPr lang="en-US" dirty="0">
              <a:solidFill>
                <a:srgbClr val="0070C0"/>
              </a:solidFill>
            </a:endParaRPr>
          </a:p>
        </p:txBody>
      </p:sp>
      <p:sp>
        <p:nvSpPr>
          <p:cNvPr id="17" name="TextBox 16"/>
          <p:cNvSpPr txBox="1"/>
          <p:nvPr/>
        </p:nvSpPr>
        <p:spPr>
          <a:xfrm>
            <a:off x="3505200" y="6019801"/>
            <a:ext cx="530171"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(b)</a:t>
            </a:r>
            <a:endParaRPr lang="en-US" dirty="0">
              <a:solidFill>
                <a:srgbClr val="0070C0"/>
              </a:solidFill>
              <a:latin typeface="Times New Roman" pitchFamily="18" charset="0"/>
              <a:cs typeface="Times New Roman" pitchFamily="18" charset="0"/>
            </a:endParaRPr>
          </a:p>
        </p:txBody>
      </p:sp>
      <p:sp>
        <p:nvSpPr>
          <p:cNvPr id="18" name="TextBox 17"/>
          <p:cNvSpPr txBox="1"/>
          <p:nvPr/>
        </p:nvSpPr>
        <p:spPr>
          <a:xfrm>
            <a:off x="5638800" y="5943600"/>
            <a:ext cx="441147" cy="369332"/>
          </a:xfrm>
          <a:prstGeom prst="rect">
            <a:avLst/>
          </a:prstGeom>
          <a:noFill/>
        </p:spPr>
        <p:txBody>
          <a:bodyPr wrap="square" rtlCol="0">
            <a:spAutoFit/>
          </a:bodyPr>
          <a:lstStyle/>
          <a:p>
            <a:r>
              <a:rPr lang="en-US" dirty="0" smtClean="0">
                <a:solidFill>
                  <a:srgbClr val="0070C0"/>
                </a:solidFill>
                <a:latin typeface="Times New Roman" pitchFamily="18" charset="0"/>
                <a:cs typeface="Times New Roman" pitchFamily="18" charset="0"/>
              </a:rPr>
              <a:t>(c)</a:t>
            </a:r>
            <a:endParaRPr lang="en-US"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533401" y="1524000"/>
          <a:ext cx="8000999" cy="3982056"/>
        </p:xfrm>
        <a:graphic>
          <a:graphicData uri="http://schemas.openxmlformats.org/drawingml/2006/table">
            <a:tbl>
              <a:tblPr firstRow="1" bandRow="1">
                <a:tableStyleId>{2D5ABB26-0587-4C30-8999-92F81FD0307C}</a:tableStyleId>
              </a:tblPr>
              <a:tblGrid>
                <a:gridCol w="1155699"/>
                <a:gridCol w="2755899"/>
                <a:gridCol w="2089150"/>
                <a:gridCol w="2000251"/>
              </a:tblGrid>
              <a:tr h="744012">
                <a:tc>
                  <a:txBody>
                    <a:bodyPr/>
                    <a:lstStyle/>
                    <a:p>
                      <a:pPr algn="ctr"/>
                      <a:r>
                        <a:rPr lang="en-US" sz="2400" b="1" dirty="0" err="1" smtClean="0">
                          <a:latin typeface="Times New Roman" pitchFamily="18" charset="0"/>
                          <a:cs typeface="Times New Roman" pitchFamily="18" charset="0"/>
                        </a:rPr>
                        <a:t>S.no</a:t>
                      </a:r>
                      <a:endParaRPr lang="en-US" sz="2400"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latin typeface="Times New Roman" pitchFamily="18" charset="0"/>
                          <a:cs typeface="Times New Roman" pitchFamily="18" charset="0"/>
                        </a:rPr>
                        <a:t>Noise</a:t>
                      </a:r>
                      <a:endParaRPr lang="en-US" sz="2400"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latin typeface="Times New Roman" pitchFamily="18" charset="0"/>
                          <a:cs typeface="Times New Roman" pitchFamily="18" charset="0"/>
                        </a:rPr>
                        <a:t>PSNR</a:t>
                      </a:r>
                      <a:endParaRPr lang="en-US" sz="2400"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latin typeface="Times New Roman" pitchFamily="18" charset="0"/>
                          <a:cs typeface="Times New Roman" pitchFamily="18" charset="0"/>
                        </a:rPr>
                        <a:t>MSE</a:t>
                      </a:r>
                      <a:endParaRPr lang="en-US" sz="2400"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03788">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a:latin typeface="Times New Roman"/>
                          <a:ea typeface="Calibri"/>
                          <a:cs typeface="Times New Roman"/>
                        </a:rPr>
                        <a:t>Salt and pepper noise</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 73.4184</a:t>
                      </a: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2400" dirty="0" smtClean="0">
                          <a:latin typeface="Times New Roman" pitchFamily="18" charset="0"/>
                          <a:ea typeface="Calibri"/>
                          <a:cs typeface="Times New Roman" pitchFamily="18" charset="0"/>
                        </a:rPr>
                        <a:t>0.0029596</a:t>
                      </a:r>
                    </a:p>
                    <a:p>
                      <a:pPr marL="0" marR="0" algn="ctr">
                        <a:lnSpc>
                          <a:spcPct val="115000"/>
                        </a:lnSpc>
                        <a:spcBef>
                          <a:spcPts val="0"/>
                        </a:spcBef>
                        <a:spcAft>
                          <a:spcPts val="1000"/>
                        </a:spcAft>
                      </a:pP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84492">
                <a:tc>
                  <a:txBody>
                    <a:bodyPr/>
                    <a:lstStyle/>
                    <a:p>
                      <a:pPr marL="0" marR="0" algn="ctr">
                        <a:lnSpc>
                          <a:spcPct val="115000"/>
                        </a:lnSpc>
                        <a:spcBef>
                          <a:spcPts val="0"/>
                        </a:spcBef>
                        <a:spcAft>
                          <a:spcPts val="1000"/>
                        </a:spcAft>
                      </a:pPr>
                      <a:r>
                        <a:rPr lang="en-US" sz="2400" dirty="0">
                          <a:latin typeface="Times New Roman"/>
                          <a:ea typeface="Calibri"/>
                          <a:cs typeface="Times New Roman"/>
                        </a:rPr>
                        <a:t>2</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a:latin typeface="Times New Roman"/>
                          <a:ea typeface="Calibri"/>
                          <a:cs typeface="Times New Roman"/>
                        </a:rPr>
                        <a:t>Gaussian noise</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 68.1852</a:t>
                      </a: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0.0098755</a:t>
                      </a: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84492">
                <a:tc>
                  <a:txBody>
                    <a:bodyPr/>
                    <a:lstStyle/>
                    <a:p>
                      <a:pPr marL="0" marR="0" algn="ctr">
                        <a:lnSpc>
                          <a:spcPct val="115000"/>
                        </a:lnSpc>
                        <a:spcBef>
                          <a:spcPts val="0"/>
                        </a:spcBef>
                        <a:spcAft>
                          <a:spcPts val="1000"/>
                        </a:spcAft>
                      </a:pPr>
                      <a:r>
                        <a:rPr lang="en-US" sz="2400" dirty="0">
                          <a:latin typeface="Times New Roman"/>
                          <a:ea typeface="Calibri"/>
                          <a:cs typeface="Times New Roman"/>
                        </a:rPr>
                        <a:t>3</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a:latin typeface="Times New Roman"/>
                          <a:ea typeface="Calibri"/>
                          <a:cs typeface="Times New Roman"/>
                        </a:rPr>
                        <a:t>Speckle noise</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69.8153</a:t>
                      </a: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0.006785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84492">
                <a:tc>
                  <a:txBody>
                    <a:bodyPr/>
                    <a:lstStyle/>
                    <a:p>
                      <a:pPr marL="0" marR="0" algn="ctr">
                        <a:lnSpc>
                          <a:spcPct val="115000"/>
                        </a:lnSpc>
                        <a:spcBef>
                          <a:spcPts val="0"/>
                        </a:spcBef>
                        <a:spcAft>
                          <a:spcPts val="1000"/>
                        </a:spcAft>
                      </a:pPr>
                      <a:r>
                        <a:rPr lang="en-US" sz="2400">
                          <a:latin typeface="Times New Roman"/>
                          <a:ea typeface="Calibri"/>
                          <a:cs typeface="Times New Roman"/>
                        </a:rPr>
                        <a:t>4</a:t>
                      </a:r>
                      <a:endParaRPr lang="en-US" sz="24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a:latin typeface="Times New Roman"/>
                          <a:ea typeface="Calibri"/>
                          <a:cs typeface="Times New Roman"/>
                        </a:rPr>
                        <a:t>Poisson noise</a:t>
                      </a:r>
                      <a:endParaRPr lang="en-US" sz="24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1000"/>
                        </a:spcAft>
                      </a:pPr>
                      <a:r>
                        <a:rPr lang="en-US" sz="2400" dirty="0" smtClean="0">
                          <a:latin typeface="Times New Roman" pitchFamily="18" charset="0"/>
                          <a:ea typeface="Calibri"/>
                          <a:cs typeface="Times New Roman" pitchFamily="18" charset="0"/>
                        </a:rPr>
                        <a:t> 72.4899</a:t>
                      </a: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15000"/>
                        </a:lnSpc>
                        <a:spcBef>
                          <a:spcPts val="0"/>
                        </a:spcBef>
                        <a:spcAft>
                          <a:spcPts val="1000"/>
                        </a:spcAft>
                        <a:buClrTx/>
                        <a:buSzTx/>
                        <a:buFontTx/>
                        <a:buNone/>
                        <a:tabLst/>
                        <a:defRPr/>
                      </a:pPr>
                      <a:r>
                        <a:rPr lang="en-US" sz="2400" dirty="0" smtClean="0">
                          <a:latin typeface="Times New Roman" pitchFamily="18" charset="0"/>
                          <a:ea typeface="Calibri"/>
                          <a:cs typeface="Times New Roman" pitchFamily="18" charset="0"/>
                        </a:rPr>
                        <a:t>0.0014591</a:t>
                      </a:r>
                    </a:p>
                    <a:p>
                      <a:pPr marL="0" marR="0" algn="ctr">
                        <a:lnSpc>
                          <a:spcPct val="115000"/>
                        </a:lnSpc>
                        <a:spcBef>
                          <a:spcPts val="0"/>
                        </a:spcBef>
                        <a:spcAft>
                          <a:spcPts val="1000"/>
                        </a:spcAft>
                      </a:pPr>
                      <a:endParaRPr lang="en-US" sz="2400" dirty="0">
                        <a:latin typeface="Times New Roman" pitchFamily="18" charset="0"/>
                        <a:ea typeface="Calibri"/>
                        <a:cs typeface="Times New Roman"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152400" y="0"/>
            <a:ext cx="8610600" cy="1600438"/>
          </a:xfrm>
          <a:prstGeom prst="rect">
            <a:avLst/>
          </a:prstGeom>
          <a:noFill/>
        </p:spPr>
        <p:txBody>
          <a:bodyPr wrap="square" rtlCol="0">
            <a:spAutoFit/>
          </a:bodyPr>
          <a:lstStyle/>
          <a:p>
            <a:pPr algn="ctr"/>
            <a:r>
              <a:rPr lang="en-US" sz="3600" b="1" dirty="0" smtClean="0">
                <a:solidFill>
                  <a:srgbClr val="FF0000"/>
                </a:solidFill>
                <a:latin typeface="Times New Roman" pitchFamily="18" charset="0"/>
                <a:cs typeface="Times New Roman" pitchFamily="18" charset="0"/>
              </a:rPr>
              <a:t>C</a:t>
            </a:r>
            <a:r>
              <a:rPr lang="en-US" sz="2600" b="1" dirty="0" smtClean="0">
                <a:solidFill>
                  <a:srgbClr val="FF0000"/>
                </a:solidFill>
                <a:latin typeface="Times New Roman" pitchFamily="18" charset="0"/>
                <a:cs typeface="Times New Roman" pitchFamily="18" charset="0"/>
              </a:rPr>
              <a:t>OMAPRISION </a:t>
            </a:r>
            <a:r>
              <a:rPr lang="en-US" sz="3600" b="1" dirty="0" smtClean="0">
                <a:solidFill>
                  <a:srgbClr val="FF0000"/>
                </a:solidFill>
                <a:latin typeface="Times New Roman" pitchFamily="18" charset="0"/>
                <a:cs typeface="Times New Roman" pitchFamily="18" charset="0"/>
              </a:rPr>
              <a:t>O</a:t>
            </a:r>
            <a:r>
              <a:rPr lang="en-US" sz="2600" b="1" dirty="0" smtClean="0">
                <a:solidFill>
                  <a:srgbClr val="FF0000"/>
                </a:solidFill>
                <a:latin typeface="Times New Roman" pitchFamily="18" charset="0"/>
                <a:cs typeface="Times New Roman" pitchFamily="18" charset="0"/>
              </a:rPr>
              <a:t>F </a:t>
            </a:r>
            <a:r>
              <a:rPr lang="en-US" sz="3600" b="1" dirty="0" smtClean="0">
                <a:solidFill>
                  <a:srgbClr val="FF0000"/>
                </a:solidFill>
                <a:latin typeface="Times New Roman" pitchFamily="18" charset="0"/>
                <a:cs typeface="Times New Roman" pitchFamily="18" charset="0"/>
              </a:rPr>
              <a:t>M</a:t>
            </a:r>
            <a:r>
              <a:rPr lang="en-US" sz="2600" b="1" dirty="0" smtClean="0">
                <a:solidFill>
                  <a:srgbClr val="FF0000"/>
                </a:solidFill>
                <a:latin typeface="Times New Roman" pitchFamily="18" charset="0"/>
                <a:cs typeface="Times New Roman" pitchFamily="18" charset="0"/>
              </a:rPr>
              <a:t>EDIAN </a:t>
            </a:r>
            <a:r>
              <a:rPr lang="en-US" sz="3600" b="1" dirty="0" smtClean="0">
                <a:solidFill>
                  <a:srgbClr val="FF0000"/>
                </a:solidFill>
                <a:latin typeface="Times New Roman" pitchFamily="18" charset="0"/>
                <a:cs typeface="Times New Roman" pitchFamily="18" charset="0"/>
              </a:rPr>
              <a:t>F</a:t>
            </a:r>
            <a:r>
              <a:rPr lang="en-US" sz="2600" b="1" dirty="0" smtClean="0">
                <a:solidFill>
                  <a:srgbClr val="FF0000"/>
                </a:solidFill>
                <a:latin typeface="Times New Roman" pitchFamily="18" charset="0"/>
                <a:cs typeface="Times New Roman" pitchFamily="18" charset="0"/>
              </a:rPr>
              <a:t>ILETERING </a:t>
            </a:r>
            <a:r>
              <a:rPr lang="en-US" sz="3600" b="1" dirty="0" smtClean="0">
                <a:solidFill>
                  <a:srgbClr val="FF0000"/>
                </a:solidFill>
                <a:latin typeface="Times New Roman" pitchFamily="18" charset="0"/>
                <a:cs typeface="Times New Roman" pitchFamily="18" charset="0"/>
              </a:rPr>
              <a:t>R</a:t>
            </a:r>
            <a:r>
              <a:rPr lang="en-US" sz="2600" b="1" dirty="0" smtClean="0">
                <a:solidFill>
                  <a:srgbClr val="FF0000"/>
                </a:solidFill>
                <a:latin typeface="Times New Roman" pitchFamily="18" charset="0"/>
                <a:cs typeface="Times New Roman" pitchFamily="18" charset="0"/>
              </a:rPr>
              <a:t>ESULTS </a:t>
            </a:r>
            <a:r>
              <a:rPr lang="en-US" sz="3600" b="1" dirty="0" smtClean="0">
                <a:solidFill>
                  <a:srgbClr val="FF0000"/>
                </a:solidFill>
                <a:latin typeface="Times New Roman" pitchFamily="18" charset="0"/>
                <a:cs typeface="Times New Roman" pitchFamily="18" charset="0"/>
              </a:rPr>
              <a:t>W</a:t>
            </a:r>
            <a:r>
              <a:rPr lang="en-US" sz="2600" b="1" dirty="0" smtClean="0">
                <a:solidFill>
                  <a:srgbClr val="FF0000"/>
                </a:solidFill>
                <a:latin typeface="Times New Roman" pitchFamily="18" charset="0"/>
                <a:cs typeface="Times New Roman" pitchFamily="18" charset="0"/>
              </a:rPr>
              <a:t>ITH </a:t>
            </a:r>
            <a:r>
              <a:rPr lang="en-US" sz="3600" b="1" dirty="0" smtClean="0">
                <a:solidFill>
                  <a:srgbClr val="FF0000"/>
                </a:solidFill>
                <a:latin typeface="Times New Roman" pitchFamily="18" charset="0"/>
                <a:cs typeface="Times New Roman" pitchFamily="18" charset="0"/>
              </a:rPr>
              <a:t>D</a:t>
            </a:r>
            <a:r>
              <a:rPr lang="en-US" sz="2600" b="1" dirty="0" smtClean="0">
                <a:solidFill>
                  <a:srgbClr val="FF0000"/>
                </a:solidFill>
                <a:latin typeface="Times New Roman" pitchFamily="18" charset="0"/>
                <a:cs typeface="Times New Roman" pitchFamily="18" charset="0"/>
              </a:rPr>
              <a:t>IFFERENT </a:t>
            </a:r>
            <a:r>
              <a:rPr lang="en-US" sz="3600" b="1" dirty="0" smtClean="0">
                <a:solidFill>
                  <a:srgbClr val="FF0000"/>
                </a:solidFill>
                <a:latin typeface="Times New Roman" pitchFamily="18" charset="0"/>
                <a:cs typeface="Times New Roman" pitchFamily="18" charset="0"/>
              </a:rPr>
              <a:t>N</a:t>
            </a:r>
            <a:r>
              <a:rPr lang="en-US" sz="2600" b="1" dirty="0" smtClean="0">
                <a:solidFill>
                  <a:srgbClr val="FF0000"/>
                </a:solidFill>
                <a:latin typeface="Times New Roman" pitchFamily="18" charset="0"/>
                <a:cs typeface="Times New Roman" pitchFamily="18" charset="0"/>
              </a:rPr>
              <a:t>OISES</a:t>
            </a:r>
          </a:p>
          <a:p>
            <a:pPr algn="ctr"/>
            <a:endParaRPr lang="en-US" sz="26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1" y="0"/>
            <a:ext cx="1754007" cy="707886"/>
          </a:xfrm>
          <a:prstGeom prst="rect">
            <a:avLst/>
          </a:prstGeom>
          <a:noFill/>
        </p:spPr>
        <p:txBody>
          <a:bodyPr wrap="square" rtlCol="0">
            <a:spAutoFit/>
          </a:bodyPr>
          <a:lstStyle/>
          <a:p>
            <a:r>
              <a:rPr lang="en-US" sz="4000" dirty="0" smtClean="0">
                <a:solidFill>
                  <a:srgbClr val="FF0000"/>
                </a:solidFill>
                <a:latin typeface="Times New Roman" pitchFamily="18" charset="0"/>
                <a:cs typeface="Times New Roman" pitchFamily="18" charset="0"/>
              </a:rPr>
              <a:t>Insight:</a:t>
            </a:r>
            <a:endParaRPr lang="en-US" sz="4000" dirty="0">
              <a:solidFill>
                <a:srgbClr val="FF0000"/>
              </a:solidFill>
              <a:latin typeface="Times New Roman" pitchFamily="18" charset="0"/>
              <a:cs typeface="Times New Roman" pitchFamily="18" charset="0"/>
            </a:endParaRPr>
          </a:p>
        </p:txBody>
      </p:sp>
      <p:sp>
        <p:nvSpPr>
          <p:cNvPr id="8" name="TextBox 7"/>
          <p:cNvSpPr txBox="1"/>
          <p:nvPr/>
        </p:nvSpPr>
        <p:spPr>
          <a:xfrm>
            <a:off x="685800" y="685800"/>
            <a:ext cx="7543800" cy="9325630"/>
          </a:xfrm>
          <a:prstGeom prst="rect">
            <a:avLst/>
          </a:prstGeom>
          <a:noFill/>
        </p:spPr>
        <p:txBody>
          <a:bodyPr wrap="square" rtlCol="0">
            <a:spAutoFit/>
          </a:bodyPr>
          <a:lstStyle/>
          <a:p>
            <a:pPr>
              <a:buClr>
                <a:schemeClr val="accent1"/>
              </a:buClr>
            </a:pPr>
            <a:endParaRPr lang="en-US" sz="2400" dirty="0" smtClean="0">
              <a:latin typeface="Times New Roman" pitchFamily="18" charset="0"/>
              <a:cs typeface="Times New Roman" pitchFamily="18" charset="0"/>
            </a:endParaRPr>
          </a:p>
          <a:p>
            <a:pPr>
              <a:buClr>
                <a:schemeClr val="accent1"/>
              </a:buClr>
              <a:buFont typeface="Courier New" pitchFamily="49" charset="0"/>
              <a:buChar char="o"/>
            </a:pPr>
            <a:r>
              <a:rPr lang="en-US" sz="2400" dirty="0" smtClean="0">
                <a:latin typeface="Times New Roman" pitchFamily="18" charset="0"/>
                <a:cs typeface="Times New Roman" pitchFamily="18" charset="0"/>
              </a:rPr>
              <a:t> Introduction to image enhancement.</a:t>
            </a:r>
          </a:p>
          <a:p>
            <a:pPr>
              <a:buClr>
                <a:schemeClr val="accent1"/>
              </a:buClr>
              <a:buFont typeface="Courier New" pitchFamily="49" charset="0"/>
              <a:buChar char="o"/>
            </a:pPr>
            <a:r>
              <a:rPr lang="en-US" sz="2400" dirty="0" smtClean="0">
                <a:latin typeface="Times New Roman" pitchFamily="18" charset="0"/>
                <a:cs typeface="Times New Roman" pitchFamily="18" charset="0"/>
              </a:rPr>
              <a:t>  Image enhancement techniques</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Contrast stretching.</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Negative image transform.</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Power law transform.</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Histogram Equalization.</a:t>
            </a:r>
          </a:p>
          <a:p>
            <a:r>
              <a:rPr lang="en-US" sz="2400" dirty="0" smtClean="0">
                <a:latin typeface="Times New Roman" pitchFamily="18" charset="0"/>
                <a:cs typeface="Times New Roman" pitchFamily="18" charset="0"/>
              </a:rPr>
              <a:t>     Log transform.</a:t>
            </a:r>
          </a:p>
          <a:p>
            <a:pPr>
              <a:buClr>
                <a:schemeClr val="accent1"/>
              </a:buClr>
              <a:buFont typeface="Courier New" pitchFamily="49" charset="0"/>
              <a:buChar char="o"/>
            </a:pPr>
            <a:r>
              <a:rPr lang="en-IN" sz="2400" dirty="0" smtClean="0">
                <a:latin typeface="Times New Roman" pitchFamily="18" charset="0"/>
                <a:cs typeface="Times New Roman" pitchFamily="18" charset="0"/>
              </a:rPr>
              <a:t>  Median Filtering.</a:t>
            </a:r>
          </a:p>
          <a:p>
            <a:pPr>
              <a:buClr>
                <a:schemeClr val="accent1"/>
              </a:buClr>
              <a:buFont typeface="Courier New" pitchFamily="49" charset="0"/>
              <a:buChar char="o"/>
            </a:pPr>
            <a:r>
              <a:rPr lang="en-IN" sz="2400" dirty="0" smtClean="0">
                <a:latin typeface="Times New Roman" pitchFamily="18" charset="0"/>
                <a:cs typeface="Times New Roman" pitchFamily="18" charset="0"/>
              </a:rPr>
              <a:t>  Results obtained by </a:t>
            </a:r>
            <a:r>
              <a:rPr lang="en-IN" sz="2400" dirty="0" err="1" smtClean="0">
                <a:latin typeface="Times New Roman" pitchFamily="18" charset="0"/>
                <a:cs typeface="Times New Roman" pitchFamily="18" charset="0"/>
              </a:rPr>
              <a:t>matlab</a:t>
            </a:r>
            <a:r>
              <a:rPr lang="en-IN" sz="2400" dirty="0" smtClean="0">
                <a:latin typeface="Times New Roman" pitchFamily="18" charset="0"/>
                <a:cs typeface="Times New Roman" pitchFamily="18" charset="0"/>
              </a:rPr>
              <a:t>.</a:t>
            </a:r>
          </a:p>
          <a:p>
            <a:pPr>
              <a:buClr>
                <a:schemeClr val="accent1"/>
              </a:buClr>
              <a:buFont typeface="Courier New" pitchFamily="49" charset="0"/>
              <a:buChar char="o"/>
            </a:pPr>
            <a:r>
              <a:rPr lang="en-IN" sz="2400" dirty="0" smtClean="0">
                <a:latin typeface="Times New Roman" pitchFamily="18" charset="0"/>
                <a:cs typeface="Times New Roman" pitchFamily="18" charset="0"/>
              </a:rPr>
              <a:t>  Comparison table.</a:t>
            </a:r>
            <a:endParaRPr lang="en-US" sz="2400" dirty="0" smtClean="0">
              <a:latin typeface="Times New Roman" pitchFamily="18" charset="0"/>
              <a:cs typeface="Times New Roman" pitchFamily="18" charset="0"/>
            </a:endParaRPr>
          </a:p>
          <a:p>
            <a:pPr>
              <a:buClr>
                <a:schemeClr val="accent1"/>
              </a:buClr>
              <a:buFont typeface="Courier New" pitchFamily="49" charset="0"/>
              <a:buChar char="o"/>
            </a:pPr>
            <a:r>
              <a:rPr lang="en-US" sz="2400" dirty="0" smtClean="0">
                <a:latin typeface="Times New Roman" pitchFamily="18" charset="0"/>
                <a:cs typeface="Times New Roman" pitchFamily="18" charset="0"/>
              </a:rPr>
              <a:t>  Image Enhancement using Xilinx.</a:t>
            </a:r>
          </a:p>
          <a:p>
            <a:pPr>
              <a:buClr>
                <a:schemeClr val="accent1"/>
              </a:buClr>
              <a:buFont typeface="Courier New" pitchFamily="49" charset="0"/>
              <a:buChar char="o"/>
            </a:pPr>
            <a:r>
              <a:rPr lang="en-IN" sz="2400" dirty="0" smtClean="0">
                <a:latin typeface="Times New Roman" pitchFamily="18" charset="0"/>
                <a:cs typeface="Times New Roman" pitchFamily="18" charset="0"/>
              </a:rPr>
              <a:t>  Image Enhancement using python.</a:t>
            </a:r>
          </a:p>
          <a:p>
            <a:pPr>
              <a:buClr>
                <a:schemeClr val="accent1"/>
              </a:buClr>
              <a:buFont typeface="Courier New" pitchFamily="49" charset="0"/>
              <a:buChar char="o"/>
            </a:pPr>
            <a:r>
              <a:rPr lang="en-IN" sz="2400" dirty="0" smtClean="0">
                <a:latin typeface="Times New Roman" pitchFamily="18" charset="0"/>
                <a:cs typeface="Times New Roman" pitchFamily="18" charset="0"/>
              </a:rPr>
              <a:t>  Conclusion and future scope</a:t>
            </a:r>
          </a:p>
          <a:p>
            <a:pPr>
              <a:buClr>
                <a:schemeClr val="accent1"/>
              </a:buClr>
              <a:buFont typeface="Courier New" pitchFamily="49" charset="0"/>
              <a:buChar char="o"/>
            </a:pPr>
            <a:r>
              <a:rPr lang="en-IN" sz="2400" dirty="0" smtClean="0">
                <a:latin typeface="Times New Roman" pitchFamily="18" charset="0"/>
                <a:cs typeface="Times New Roman" pitchFamily="18" charset="0"/>
              </a:rPr>
              <a:t>  References</a:t>
            </a:r>
          </a:p>
          <a:p>
            <a:r>
              <a:rPr lang="en-IN" sz="2400" dirty="0" smtClean="0">
                <a:latin typeface="Times New Roman" pitchFamily="18" charset="0"/>
                <a:cs typeface="Times New Roman" pitchFamily="18" charset="0"/>
              </a:rPr>
              <a:t>  </a:t>
            </a:r>
          </a:p>
          <a:p>
            <a:r>
              <a:rPr lang="en-IN" sz="2400" dirty="0" smtClean="0">
                <a:latin typeface="Times New Roman" pitchFamily="18" charset="0"/>
                <a:cs typeface="Times New Roman" pitchFamily="18" charset="0"/>
              </a:rPr>
              <a:t>    </a:t>
            </a:r>
          </a:p>
          <a:p>
            <a:endParaRPr lang="en-IN" sz="2400" dirty="0" smtClean="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533399" y="1397001"/>
          <a:ext cx="7772401" cy="4929412"/>
        </p:xfrm>
        <a:graphic>
          <a:graphicData uri="http://schemas.openxmlformats.org/drawingml/2006/table">
            <a:tbl>
              <a:tblPr/>
              <a:tblGrid>
                <a:gridCol w="954821"/>
                <a:gridCol w="2996666"/>
                <a:gridCol w="1910457"/>
                <a:gridCol w="1910457"/>
              </a:tblGrid>
              <a:tr h="887572">
                <a:tc>
                  <a:txBody>
                    <a:bodyPr/>
                    <a:lstStyle/>
                    <a:p>
                      <a:pPr marL="0" marR="0" algn="ctr">
                        <a:lnSpc>
                          <a:spcPct val="115000"/>
                        </a:lnSpc>
                        <a:spcBef>
                          <a:spcPts val="0"/>
                        </a:spcBef>
                        <a:spcAft>
                          <a:spcPts val="0"/>
                        </a:spcAft>
                      </a:pPr>
                      <a:r>
                        <a:rPr lang="en-US" sz="2400" b="1" dirty="0" err="1">
                          <a:latin typeface="Times New Roman"/>
                          <a:ea typeface="Calibri"/>
                          <a:cs typeface="Times New Roman"/>
                        </a:rPr>
                        <a:t>S.no</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latin typeface="Times New Roman"/>
                          <a:ea typeface="Calibri"/>
                          <a:cs typeface="Times New Roman"/>
                        </a:rPr>
                        <a:t>Image enhancement technique</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latin typeface="Times New Roman"/>
                          <a:ea typeface="Calibri"/>
                          <a:cs typeface="Times New Roman"/>
                        </a:rPr>
                        <a:t>PSNR value</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a:latin typeface="Times New Roman"/>
                          <a:ea typeface="Calibri"/>
                          <a:cs typeface="Times New Roman"/>
                        </a:rPr>
                        <a:t>MSE value</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792766">
                <a:tc>
                  <a:txBody>
                    <a:bodyPr/>
                    <a:lstStyle/>
                    <a:p>
                      <a:pPr marL="0" marR="0" algn="ctr">
                        <a:lnSpc>
                          <a:spcPct val="115000"/>
                        </a:lnSpc>
                        <a:spcBef>
                          <a:spcPts val="0"/>
                        </a:spcBef>
                        <a:spcAft>
                          <a:spcPts val="0"/>
                        </a:spcAft>
                      </a:pPr>
                      <a:r>
                        <a:rPr lang="en-US" sz="2400" b="1">
                          <a:latin typeface="Times New Roman"/>
                          <a:ea typeface="Calibri"/>
                          <a:cs typeface="Times New Roman"/>
                        </a:rPr>
                        <a:t>1.</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Image negative</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Calibri"/>
                          <a:cs typeface="Times New Roman" pitchFamily="18" charset="0"/>
                        </a:rPr>
                        <a:t>53.9806</a:t>
                      </a: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Calibri"/>
                          <a:cs typeface="Times New Roman" pitchFamily="18" charset="0"/>
                        </a:rPr>
                        <a:t>0.26003</a:t>
                      </a: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766">
                <a:tc>
                  <a:txBody>
                    <a:bodyPr/>
                    <a:lstStyle/>
                    <a:p>
                      <a:pPr marL="0" marR="0" algn="ctr">
                        <a:lnSpc>
                          <a:spcPct val="115000"/>
                        </a:lnSpc>
                        <a:spcBef>
                          <a:spcPts val="0"/>
                        </a:spcBef>
                        <a:spcAft>
                          <a:spcPts val="0"/>
                        </a:spcAft>
                      </a:pPr>
                      <a:r>
                        <a:rPr lang="en-US" sz="2400" b="1">
                          <a:latin typeface="Times New Roman"/>
                          <a:ea typeface="Calibri"/>
                          <a:cs typeface="Times New Roman"/>
                        </a:rPr>
                        <a:t>2.</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Log transform</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400" dirty="0" smtClean="0">
                          <a:latin typeface="Times New Roman" pitchFamily="18" charset="0"/>
                          <a:ea typeface="Calibri"/>
                          <a:cs typeface="Times New Roman" pitchFamily="18" charset="0"/>
                        </a:rPr>
                        <a:t>56.6335</a:t>
                      </a:r>
                    </a:p>
                    <a:p>
                      <a:pPr marL="0" marR="0" algn="ctr">
                        <a:lnSpc>
                          <a:spcPct val="115000"/>
                        </a:lnSpc>
                        <a:spcBef>
                          <a:spcPts val="0"/>
                        </a:spcBef>
                        <a:spcAft>
                          <a:spcPts val="0"/>
                        </a:spcAft>
                      </a:pP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Calibri"/>
                          <a:cs typeface="Times New Roman" pitchFamily="18" charset="0"/>
                        </a:rPr>
                        <a:t>0.14116</a:t>
                      </a: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766">
                <a:tc>
                  <a:txBody>
                    <a:bodyPr/>
                    <a:lstStyle/>
                    <a:p>
                      <a:pPr marL="0" marR="0" algn="ctr">
                        <a:lnSpc>
                          <a:spcPct val="115000"/>
                        </a:lnSpc>
                        <a:spcBef>
                          <a:spcPts val="0"/>
                        </a:spcBef>
                        <a:spcAft>
                          <a:spcPts val="0"/>
                        </a:spcAft>
                      </a:pPr>
                      <a:r>
                        <a:rPr lang="en-US" sz="2400" b="1">
                          <a:latin typeface="Times New Roman"/>
                          <a:ea typeface="Calibri"/>
                          <a:cs typeface="Times New Roman"/>
                        </a:rPr>
                        <a:t>3.</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Gamma correction</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nn-NO" sz="2400" dirty="0" smtClean="0">
                          <a:latin typeface="Times New Roman" pitchFamily="18" charset="0"/>
                          <a:ea typeface="Calibri"/>
                          <a:cs typeface="Times New Roman" pitchFamily="18" charset="0"/>
                        </a:rPr>
                        <a:t> 64.141 </a:t>
                      </a: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nn-NO" sz="2400" dirty="0" smtClean="0">
                          <a:latin typeface="Times New Roman" pitchFamily="18" charset="0"/>
                          <a:ea typeface="Calibri"/>
                          <a:cs typeface="Times New Roman" pitchFamily="18" charset="0"/>
                        </a:rPr>
                        <a:t> 0.02506      </a:t>
                      </a: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766">
                <a:tc>
                  <a:txBody>
                    <a:bodyPr/>
                    <a:lstStyle/>
                    <a:p>
                      <a:pPr marL="0" marR="0" algn="ctr">
                        <a:lnSpc>
                          <a:spcPct val="115000"/>
                        </a:lnSpc>
                        <a:spcBef>
                          <a:spcPts val="0"/>
                        </a:spcBef>
                        <a:spcAft>
                          <a:spcPts val="0"/>
                        </a:spcAft>
                      </a:pPr>
                      <a:r>
                        <a:rPr lang="en-US" sz="2400" b="1">
                          <a:latin typeface="Times New Roman"/>
                          <a:ea typeface="Calibri"/>
                          <a:cs typeface="Times New Roman"/>
                        </a:rPr>
                        <a:t>4.</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Contrast stretching</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Calibri"/>
                          <a:cs typeface="Times New Roman" pitchFamily="18" charset="0"/>
                        </a:rPr>
                        <a:t>64.0428</a:t>
                      </a: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pitchFamily="18" charset="0"/>
                          <a:ea typeface="Calibri"/>
                          <a:cs typeface="Times New Roman" pitchFamily="18" charset="0"/>
                        </a:rPr>
                        <a:t>0.025633</a:t>
                      </a:r>
                    </a:p>
                    <a:p>
                      <a:pPr marL="0" marR="0" algn="ctr">
                        <a:lnSpc>
                          <a:spcPct val="115000"/>
                        </a:lnSpc>
                        <a:spcBef>
                          <a:spcPts val="0"/>
                        </a:spcBef>
                        <a:spcAft>
                          <a:spcPts val="0"/>
                        </a:spcAft>
                      </a:pPr>
                      <a:endParaRPr lang="en-US" sz="2400" dirty="0">
                        <a:latin typeface="Times New Roman" pitchFamily="18" charset="0"/>
                        <a:ea typeface="Calibri"/>
                        <a:cs typeface="Times New Roman" pitchFamily="18" charset="0"/>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766">
                <a:tc>
                  <a:txBody>
                    <a:bodyPr/>
                    <a:lstStyle/>
                    <a:p>
                      <a:pPr marL="0" marR="0" algn="ctr">
                        <a:lnSpc>
                          <a:spcPct val="115000"/>
                        </a:lnSpc>
                        <a:spcBef>
                          <a:spcPts val="0"/>
                        </a:spcBef>
                        <a:spcAft>
                          <a:spcPts val="0"/>
                        </a:spcAft>
                      </a:pPr>
                      <a:r>
                        <a:rPr lang="en-US" sz="2400" b="1">
                          <a:latin typeface="Times New Roman"/>
                          <a:ea typeface="Calibri"/>
                          <a:cs typeface="Times New Roman"/>
                        </a:rPr>
                        <a:t>5.</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a:latin typeface="Times New Roman"/>
                          <a:ea typeface="Calibri"/>
                          <a:cs typeface="Times New Roman"/>
                        </a:rPr>
                        <a:t>Histogram Equalization</a:t>
                      </a:r>
                      <a:endParaRPr lang="en-US" sz="240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a:ea typeface="Calibri"/>
                          <a:cs typeface="Times New Roman"/>
                        </a:rPr>
                        <a:t>47.6399</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smtClean="0">
                          <a:latin typeface="Times New Roman"/>
                          <a:ea typeface="Calibri"/>
                          <a:cs typeface="Times New Roman"/>
                        </a:rPr>
                        <a:t>0.7538</a:t>
                      </a:r>
                      <a:endParaRPr lang="en-US" sz="2400" dirty="0">
                        <a:latin typeface="Calibri"/>
                        <a:ea typeface="Calibri"/>
                        <a:cs typeface="Times New Roman"/>
                      </a:endParaRPr>
                    </a:p>
                  </a:txBody>
                  <a:tcPr marL="68580" marR="6858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914400" y="1"/>
            <a:ext cx="7086600" cy="954107"/>
          </a:xfrm>
          <a:prstGeom prst="rect">
            <a:avLst/>
          </a:prstGeom>
        </p:spPr>
        <p:txBody>
          <a:bodyPr wrap="square">
            <a:spAutoFit/>
          </a:bodyPr>
          <a:lstStyle/>
          <a:p>
            <a:pPr algn="ctr"/>
            <a:r>
              <a:rPr lang="en-US" sz="2800" b="1" dirty="0" smtClean="0">
                <a:solidFill>
                  <a:srgbClr val="FF0000"/>
                </a:solidFill>
                <a:latin typeface="Times New Roman" pitchFamily="18" charset="0"/>
                <a:cs typeface="Times New Roman" pitchFamily="18" charset="0"/>
              </a:rPr>
              <a:t>MSE and PSNR values of different enhancement techniques</a:t>
            </a:r>
            <a:endParaRPr lang="en-US" sz="28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457200"/>
            <a:ext cx="7010400" cy="461665"/>
          </a:xfrm>
          <a:prstGeom prst="rect">
            <a:avLst/>
          </a:prstGeom>
          <a:noFill/>
        </p:spPr>
        <p:txBody>
          <a:bodyPr wrap="square" rtlCol="0">
            <a:spAutoFit/>
          </a:bodyPr>
          <a:lstStyle/>
          <a:p>
            <a:pPr algn="ctr"/>
            <a:r>
              <a:rPr lang="en-US" sz="2400" dirty="0" smtClean="0">
                <a:solidFill>
                  <a:srgbClr val="FF0000"/>
                </a:solidFill>
                <a:latin typeface="Times New Roman" pitchFamily="18" charset="0"/>
                <a:cs typeface="Times New Roman" pitchFamily="18" charset="0"/>
              </a:rPr>
              <a:t>IMAGE NEGATIVE:</a:t>
            </a:r>
            <a:endParaRPr lang="en-US" sz="2400" dirty="0">
              <a:solidFill>
                <a:srgbClr val="FF0000"/>
              </a:solidFill>
              <a:latin typeface="Times New Roman" pitchFamily="18" charset="0"/>
              <a:cs typeface="Times New Roman" pitchFamily="18" charset="0"/>
            </a:endParaRPr>
          </a:p>
        </p:txBody>
      </p:sp>
      <p:pic>
        <p:nvPicPr>
          <p:cNvPr id="26628" name="Picture 4" descr="C:\Users\SAITEJA\Documents\xilinx.png"/>
          <p:cNvPicPr>
            <a:picLocks noChangeAspect="1" noChangeArrowheads="1"/>
          </p:cNvPicPr>
          <p:nvPr/>
        </p:nvPicPr>
        <p:blipFill>
          <a:blip r:embed="rId2"/>
          <a:srcRect/>
          <a:stretch>
            <a:fillRect/>
          </a:stretch>
        </p:blipFill>
        <p:spPr bwMode="auto">
          <a:xfrm>
            <a:off x="1" y="1066801"/>
            <a:ext cx="5257799" cy="5105401"/>
          </a:xfrm>
          <a:prstGeom prst="rect">
            <a:avLst/>
          </a:prstGeom>
          <a:noFill/>
        </p:spPr>
      </p:pic>
      <p:sp>
        <p:nvSpPr>
          <p:cNvPr id="9" name="TextBox 8"/>
          <p:cNvSpPr txBox="1"/>
          <p:nvPr/>
        </p:nvSpPr>
        <p:spPr>
          <a:xfrm>
            <a:off x="6400801" y="685801"/>
            <a:ext cx="1917513" cy="461665"/>
          </a:xfrm>
          <a:prstGeom prst="rect">
            <a:avLst/>
          </a:prstGeom>
          <a:noFill/>
        </p:spPr>
        <p:txBody>
          <a:bodyPr wrap="square" rtlCol="0">
            <a:spAutoFit/>
          </a:bodyPr>
          <a:lstStyle/>
          <a:p>
            <a:r>
              <a:rPr lang="en-US" sz="2400" dirty="0" err="1" smtClean="0">
                <a:solidFill>
                  <a:srgbClr val="0070C0"/>
                </a:solidFill>
                <a:latin typeface="Times New Roman" pitchFamily="18" charset="0"/>
                <a:cs typeface="Times New Roman" pitchFamily="18" charset="0"/>
              </a:rPr>
              <a:t>Matlab</a:t>
            </a:r>
            <a:r>
              <a:rPr lang="en-US" sz="2400" dirty="0" smtClean="0">
                <a:solidFill>
                  <a:srgbClr val="0070C0"/>
                </a:solidFill>
                <a:latin typeface="Times New Roman" pitchFamily="18" charset="0"/>
                <a:cs typeface="Times New Roman" pitchFamily="18" charset="0"/>
              </a:rPr>
              <a:t> values</a:t>
            </a:r>
            <a:endParaRPr lang="en-US" sz="2400" dirty="0">
              <a:solidFill>
                <a:srgbClr val="0070C0"/>
              </a:solidFill>
              <a:latin typeface="Times New Roman" pitchFamily="18" charset="0"/>
              <a:cs typeface="Times New Roman" pitchFamily="18" charset="0"/>
            </a:endParaRPr>
          </a:p>
        </p:txBody>
      </p:sp>
      <p:sp>
        <p:nvSpPr>
          <p:cNvPr id="10" name="TextBox 9"/>
          <p:cNvSpPr txBox="1"/>
          <p:nvPr/>
        </p:nvSpPr>
        <p:spPr>
          <a:xfrm>
            <a:off x="152400" y="685801"/>
            <a:ext cx="2522819" cy="461665"/>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Xilinx waveform</a:t>
            </a:r>
            <a:endParaRPr lang="en-US" sz="2400" dirty="0">
              <a:solidFill>
                <a:srgbClr val="0070C0"/>
              </a:solidFill>
              <a:latin typeface="Times New Roman" pitchFamily="18" charset="0"/>
              <a:cs typeface="Times New Roman" pitchFamily="18" charset="0"/>
            </a:endParaRPr>
          </a:p>
        </p:txBody>
      </p:sp>
      <p:pic>
        <p:nvPicPr>
          <p:cNvPr id="26632" name="Picture 8" descr="C:\Users\SAITEJA\Documents\output1.png"/>
          <p:cNvPicPr>
            <a:picLocks noChangeAspect="1" noChangeArrowheads="1"/>
          </p:cNvPicPr>
          <p:nvPr/>
        </p:nvPicPr>
        <p:blipFill>
          <a:blip r:embed="rId3"/>
          <a:srcRect/>
          <a:stretch>
            <a:fillRect/>
          </a:stretch>
        </p:blipFill>
        <p:spPr bwMode="auto">
          <a:xfrm>
            <a:off x="5257802" y="3886200"/>
            <a:ext cx="3886199" cy="2971800"/>
          </a:xfrm>
          <a:prstGeom prst="rect">
            <a:avLst/>
          </a:prstGeom>
          <a:noFill/>
        </p:spPr>
      </p:pic>
      <p:pic>
        <p:nvPicPr>
          <p:cNvPr id="26633" name="Picture 9" descr="C:\Users\SAITEJA\Documents\input1.png"/>
          <p:cNvPicPr>
            <a:picLocks noChangeAspect="1" noChangeArrowheads="1"/>
          </p:cNvPicPr>
          <p:nvPr/>
        </p:nvPicPr>
        <p:blipFill>
          <a:blip r:embed="rId4"/>
          <a:srcRect/>
          <a:stretch>
            <a:fillRect/>
          </a:stretch>
        </p:blipFill>
        <p:spPr bwMode="auto">
          <a:xfrm>
            <a:off x="5257800" y="1066800"/>
            <a:ext cx="3886200" cy="2743200"/>
          </a:xfrm>
          <a:prstGeom prst="rect">
            <a:avLst/>
          </a:prstGeom>
          <a:noFill/>
        </p:spPr>
      </p:pic>
      <p:sp>
        <p:nvSpPr>
          <p:cNvPr id="8" name="TextBox 7"/>
          <p:cNvSpPr txBox="1"/>
          <p:nvPr/>
        </p:nvSpPr>
        <p:spPr>
          <a:xfrm>
            <a:off x="0" y="1"/>
            <a:ext cx="8763000" cy="646331"/>
          </a:xfrm>
          <a:prstGeom prst="rect">
            <a:avLst/>
          </a:prstGeom>
          <a:noFill/>
        </p:spPr>
        <p:txBody>
          <a:bodyPr wrap="square" rtlCol="0">
            <a:spAutoFit/>
          </a:bodyPr>
          <a:lstStyle/>
          <a:p>
            <a:pPr algn="ctr"/>
            <a:r>
              <a:rPr lang="en-US" sz="3400" dirty="0" smtClean="0">
                <a:solidFill>
                  <a:srgbClr val="FF0000"/>
                </a:solidFill>
                <a:latin typeface="Times New Roman" pitchFamily="18" charset="0"/>
                <a:cs typeface="Times New Roman" pitchFamily="18" charset="0"/>
              </a:rPr>
              <a:t> </a:t>
            </a:r>
            <a:r>
              <a:rPr lang="en-US" sz="3600" dirty="0" smtClean="0">
                <a:solidFill>
                  <a:srgbClr val="FF0000"/>
                </a:solidFill>
                <a:latin typeface="Times New Roman" pitchFamily="18" charset="0"/>
                <a:cs typeface="Times New Roman" pitchFamily="18" charset="0"/>
              </a:rPr>
              <a:t>I</a:t>
            </a:r>
            <a:r>
              <a:rPr lang="en-US" sz="2600" dirty="0" smtClean="0">
                <a:solidFill>
                  <a:srgbClr val="FF0000"/>
                </a:solidFill>
                <a:latin typeface="Times New Roman" pitchFamily="18" charset="0"/>
                <a:cs typeface="Times New Roman" pitchFamily="18" charset="0"/>
              </a:rPr>
              <a:t>MAGE </a:t>
            </a:r>
            <a:r>
              <a:rPr lang="en-US" sz="3600" dirty="0" smtClean="0">
                <a:solidFill>
                  <a:srgbClr val="FF0000"/>
                </a:solidFill>
                <a:latin typeface="Times New Roman" pitchFamily="18" charset="0"/>
                <a:cs typeface="Times New Roman" pitchFamily="18" charset="0"/>
              </a:rPr>
              <a:t>E</a:t>
            </a:r>
            <a:r>
              <a:rPr lang="en-US" sz="2600" dirty="0" smtClean="0">
                <a:solidFill>
                  <a:srgbClr val="FF0000"/>
                </a:solidFill>
                <a:latin typeface="Times New Roman" pitchFamily="18" charset="0"/>
                <a:cs typeface="Times New Roman" pitchFamily="18" charset="0"/>
              </a:rPr>
              <a:t>NHMANCE </a:t>
            </a:r>
            <a:r>
              <a:rPr lang="en-US" sz="3600" dirty="0" smtClean="0">
                <a:solidFill>
                  <a:srgbClr val="FF0000"/>
                </a:solidFill>
                <a:latin typeface="Times New Roman" pitchFamily="18" charset="0"/>
                <a:cs typeface="Times New Roman" pitchFamily="18" charset="0"/>
              </a:rPr>
              <a:t>U</a:t>
            </a:r>
            <a:r>
              <a:rPr lang="en-US" sz="2600" dirty="0" smtClean="0">
                <a:solidFill>
                  <a:srgbClr val="FF0000"/>
                </a:solidFill>
                <a:latin typeface="Times New Roman" pitchFamily="18" charset="0"/>
                <a:cs typeface="Times New Roman" pitchFamily="18" charset="0"/>
              </a:rPr>
              <a:t>SING </a:t>
            </a:r>
            <a:r>
              <a:rPr lang="en-US" sz="3600" dirty="0" smtClean="0">
                <a:solidFill>
                  <a:srgbClr val="FF0000"/>
                </a:solidFill>
                <a:latin typeface="Times New Roman" pitchFamily="18" charset="0"/>
                <a:cs typeface="Times New Roman" pitchFamily="18" charset="0"/>
              </a:rPr>
              <a:t>X</a:t>
            </a:r>
            <a:r>
              <a:rPr lang="en-US" sz="2600" dirty="0" smtClean="0">
                <a:solidFill>
                  <a:srgbClr val="FF0000"/>
                </a:solidFill>
                <a:latin typeface="Times New Roman" pitchFamily="18" charset="0"/>
                <a:cs typeface="Times New Roman" pitchFamily="18" charset="0"/>
              </a:rPr>
              <a:t>ILINX  </a:t>
            </a:r>
            <a:r>
              <a:rPr lang="en-US" sz="3600" dirty="0" smtClean="0">
                <a:solidFill>
                  <a:srgbClr val="FF0000"/>
                </a:solidFill>
                <a:latin typeface="Times New Roman" pitchFamily="18" charset="0"/>
                <a:cs typeface="Times New Roman" pitchFamily="18" charset="0"/>
              </a:rPr>
              <a:t>R</a:t>
            </a:r>
            <a:r>
              <a:rPr lang="en-US" sz="2600" dirty="0" smtClean="0">
                <a:solidFill>
                  <a:srgbClr val="FF0000"/>
                </a:solidFill>
                <a:latin typeface="Times New Roman" pitchFamily="18" charset="0"/>
                <a:cs typeface="Times New Roman" pitchFamily="18" charset="0"/>
              </a:rPr>
              <a:t>ESULTS</a:t>
            </a:r>
            <a:endParaRPr lang="en-US" sz="26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python results\neg trans.png"/>
          <p:cNvPicPr>
            <a:picLocks noChangeAspect="1" noChangeArrowheads="1"/>
          </p:cNvPicPr>
          <p:nvPr/>
        </p:nvPicPr>
        <p:blipFill>
          <a:blip r:embed="rId2"/>
          <a:srcRect/>
          <a:stretch>
            <a:fillRect/>
          </a:stretch>
        </p:blipFill>
        <p:spPr bwMode="auto">
          <a:xfrm>
            <a:off x="457200" y="1676400"/>
            <a:ext cx="3810000" cy="3886200"/>
          </a:xfrm>
          <a:prstGeom prst="rect">
            <a:avLst/>
          </a:prstGeom>
          <a:noFill/>
        </p:spPr>
      </p:pic>
      <p:pic>
        <p:nvPicPr>
          <p:cNvPr id="24579" name="Picture 3" descr="H:\python results\hist.png"/>
          <p:cNvPicPr>
            <a:picLocks noChangeAspect="1" noChangeArrowheads="1"/>
          </p:cNvPicPr>
          <p:nvPr/>
        </p:nvPicPr>
        <p:blipFill>
          <a:blip r:embed="rId3"/>
          <a:srcRect/>
          <a:stretch>
            <a:fillRect/>
          </a:stretch>
        </p:blipFill>
        <p:spPr bwMode="auto">
          <a:xfrm>
            <a:off x="4876800" y="1828800"/>
            <a:ext cx="3600451" cy="3048000"/>
          </a:xfrm>
          <a:prstGeom prst="rect">
            <a:avLst/>
          </a:prstGeom>
          <a:noFill/>
        </p:spPr>
      </p:pic>
      <p:sp>
        <p:nvSpPr>
          <p:cNvPr id="8" name="TextBox 7"/>
          <p:cNvSpPr txBox="1"/>
          <p:nvPr/>
        </p:nvSpPr>
        <p:spPr>
          <a:xfrm>
            <a:off x="990600" y="1143001"/>
            <a:ext cx="2793907" cy="461665"/>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IMAGE NEGATIVE</a:t>
            </a:r>
            <a:endParaRPr lang="en-US" sz="2400" dirty="0">
              <a:solidFill>
                <a:srgbClr val="0070C0"/>
              </a:solidFill>
              <a:latin typeface="Times New Roman" pitchFamily="18" charset="0"/>
              <a:cs typeface="Times New Roman" pitchFamily="18" charset="0"/>
            </a:endParaRPr>
          </a:p>
        </p:txBody>
      </p:sp>
      <p:sp>
        <p:nvSpPr>
          <p:cNvPr id="9" name="TextBox 8"/>
          <p:cNvSpPr txBox="1"/>
          <p:nvPr/>
        </p:nvSpPr>
        <p:spPr>
          <a:xfrm>
            <a:off x="4800600" y="1143001"/>
            <a:ext cx="4635216" cy="461665"/>
          </a:xfrm>
          <a:prstGeom prst="rect">
            <a:avLst/>
          </a:prstGeom>
          <a:noFill/>
        </p:spPr>
        <p:txBody>
          <a:bodyPr wrap="square" rtlCol="0">
            <a:spAutoFit/>
          </a:bodyPr>
          <a:lstStyle/>
          <a:p>
            <a:r>
              <a:rPr lang="en-US" sz="2400" dirty="0" smtClean="0">
                <a:solidFill>
                  <a:srgbClr val="0070C0"/>
                </a:solidFill>
                <a:latin typeface="Times New Roman" pitchFamily="18" charset="0"/>
                <a:cs typeface="Times New Roman" pitchFamily="18" charset="0"/>
              </a:rPr>
              <a:t>HISTOGRAM EQUALISATION</a:t>
            </a:r>
            <a:endParaRPr lang="en-US" sz="2400" dirty="0">
              <a:solidFill>
                <a:srgbClr val="0070C0"/>
              </a:solidFill>
              <a:latin typeface="Times New Roman" pitchFamily="18" charset="0"/>
              <a:cs typeface="Times New Roman" pitchFamily="18" charset="0"/>
            </a:endParaRPr>
          </a:p>
        </p:txBody>
      </p:sp>
      <p:sp>
        <p:nvSpPr>
          <p:cNvPr id="10" name="TextBox 9"/>
          <p:cNvSpPr txBox="1"/>
          <p:nvPr/>
        </p:nvSpPr>
        <p:spPr>
          <a:xfrm>
            <a:off x="228601" y="1"/>
            <a:ext cx="8610600" cy="1200329"/>
          </a:xfrm>
          <a:prstGeom prst="rect">
            <a:avLst/>
          </a:prstGeom>
          <a:noFill/>
        </p:spPr>
        <p:txBody>
          <a:bodyPr wrap="square" rtlCol="0">
            <a:spAutoFit/>
          </a:bodyPr>
          <a:lstStyle/>
          <a:p>
            <a:pPr algn="ctr"/>
            <a:r>
              <a:rPr lang="en-US" sz="3600" b="1" dirty="0" smtClean="0">
                <a:solidFill>
                  <a:srgbClr val="FF0000"/>
                </a:solidFill>
                <a:latin typeface="Times New Roman" pitchFamily="18" charset="0"/>
                <a:cs typeface="Times New Roman" pitchFamily="18" charset="0"/>
              </a:rPr>
              <a:t>I</a:t>
            </a:r>
            <a:r>
              <a:rPr lang="en-US" sz="2600" b="1" dirty="0" smtClean="0">
                <a:solidFill>
                  <a:srgbClr val="FF0000"/>
                </a:solidFill>
                <a:latin typeface="Times New Roman" pitchFamily="18" charset="0"/>
                <a:cs typeface="Times New Roman" pitchFamily="18" charset="0"/>
              </a:rPr>
              <a:t>MAGE </a:t>
            </a:r>
            <a:r>
              <a:rPr lang="en-US" sz="3600" b="1" dirty="0" smtClean="0">
                <a:solidFill>
                  <a:srgbClr val="FF0000"/>
                </a:solidFill>
                <a:latin typeface="Times New Roman" pitchFamily="18" charset="0"/>
                <a:cs typeface="Times New Roman" pitchFamily="18" charset="0"/>
              </a:rPr>
              <a:t>E</a:t>
            </a:r>
            <a:r>
              <a:rPr lang="en-US" sz="2600" b="1" dirty="0" smtClean="0">
                <a:solidFill>
                  <a:srgbClr val="FF0000"/>
                </a:solidFill>
                <a:latin typeface="Times New Roman" pitchFamily="18" charset="0"/>
                <a:cs typeface="Times New Roman" pitchFamily="18" charset="0"/>
              </a:rPr>
              <a:t>NHANCEMENT </a:t>
            </a:r>
            <a:r>
              <a:rPr lang="en-US" sz="3600" b="1" dirty="0" smtClean="0">
                <a:solidFill>
                  <a:srgbClr val="FF0000"/>
                </a:solidFill>
                <a:latin typeface="Times New Roman" pitchFamily="18" charset="0"/>
                <a:cs typeface="Times New Roman" pitchFamily="18" charset="0"/>
              </a:rPr>
              <a:t>U</a:t>
            </a:r>
            <a:r>
              <a:rPr lang="en-US" sz="2600" b="1" dirty="0" smtClean="0">
                <a:solidFill>
                  <a:srgbClr val="FF0000"/>
                </a:solidFill>
                <a:latin typeface="Times New Roman" pitchFamily="18" charset="0"/>
                <a:cs typeface="Times New Roman" pitchFamily="18" charset="0"/>
              </a:rPr>
              <a:t>SING </a:t>
            </a:r>
            <a:r>
              <a:rPr lang="en-US" sz="3600" b="1" dirty="0" smtClean="0">
                <a:solidFill>
                  <a:srgbClr val="FF0000"/>
                </a:solidFill>
                <a:latin typeface="Times New Roman" pitchFamily="18" charset="0"/>
                <a:cs typeface="Times New Roman" pitchFamily="18" charset="0"/>
              </a:rPr>
              <a:t>P</a:t>
            </a:r>
            <a:r>
              <a:rPr lang="en-US" sz="2600" b="1" dirty="0" smtClean="0">
                <a:solidFill>
                  <a:srgbClr val="FF0000"/>
                </a:solidFill>
                <a:latin typeface="Times New Roman" pitchFamily="18" charset="0"/>
                <a:cs typeface="Times New Roman" pitchFamily="18" charset="0"/>
              </a:rPr>
              <a:t>YTHON </a:t>
            </a:r>
            <a:r>
              <a:rPr lang="en-US" sz="3600" b="1" dirty="0" smtClean="0">
                <a:solidFill>
                  <a:srgbClr val="FF0000"/>
                </a:solidFill>
                <a:latin typeface="Times New Roman" pitchFamily="18" charset="0"/>
                <a:cs typeface="Times New Roman" pitchFamily="18" charset="0"/>
              </a:rPr>
              <a:t>R</a:t>
            </a:r>
            <a:r>
              <a:rPr lang="en-US" sz="2600" b="1" dirty="0" smtClean="0">
                <a:solidFill>
                  <a:srgbClr val="FF0000"/>
                </a:solidFill>
                <a:latin typeface="Times New Roman" pitchFamily="18" charset="0"/>
                <a:cs typeface="Times New Roman" pitchFamily="18" charset="0"/>
              </a:rPr>
              <a:t>ESULTS</a:t>
            </a:r>
            <a:endParaRPr lang="en-US" sz="26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python results\gamma.png"/>
          <p:cNvPicPr>
            <a:picLocks noChangeAspect="1" noChangeArrowheads="1"/>
          </p:cNvPicPr>
          <p:nvPr/>
        </p:nvPicPr>
        <p:blipFill>
          <a:blip r:embed="rId2"/>
          <a:srcRect/>
          <a:stretch>
            <a:fillRect/>
          </a:stretch>
        </p:blipFill>
        <p:spPr bwMode="auto">
          <a:xfrm>
            <a:off x="2" y="838200"/>
            <a:ext cx="3046093" cy="2377440"/>
          </a:xfrm>
          <a:prstGeom prst="rect">
            <a:avLst/>
          </a:prstGeom>
          <a:noFill/>
        </p:spPr>
      </p:pic>
      <p:pic>
        <p:nvPicPr>
          <p:cNvPr id="25603" name="Picture 3" descr="H:\python results\gamma0.3.png"/>
          <p:cNvPicPr>
            <a:picLocks noChangeAspect="1" noChangeArrowheads="1"/>
          </p:cNvPicPr>
          <p:nvPr/>
        </p:nvPicPr>
        <p:blipFill>
          <a:blip r:embed="rId3"/>
          <a:srcRect/>
          <a:stretch>
            <a:fillRect/>
          </a:stretch>
        </p:blipFill>
        <p:spPr bwMode="auto">
          <a:xfrm>
            <a:off x="3276600" y="838200"/>
            <a:ext cx="2667000" cy="2377440"/>
          </a:xfrm>
          <a:prstGeom prst="rect">
            <a:avLst/>
          </a:prstGeom>
          <a:noFill/>
        </p:spPr>
      </p:pic>
      <p:pic>
        <p:nvPicPr>
          <p:cNvPr id="25604" name="Picture 4" descr="H:\python results\gamma0.6.png"/>
          <p:cNvPicPr>
            <a:picLocks noChangeAspect="1" noChangeArrowheads="1"/>
          </p:cNvPicPr>
          <p:nvPr/>
        </p:nvPicPr>
        <p:blipFill>
          <a:blip r:embed="rId4"/>
          <a:srcRect/>
          <a:stretch>
            <a:fillRect/>
          </a:stretch>
        </p:blipFill>
        <p:spPr bwMode="auto">
          <a:xfrm>
            <a:off x="6248401" y="838200"/>
            <a:ext cx="2513295" cy="2377440"/>
          </a:xfrm>
          <a:prstGeom prst="rect">
            <a:avLst/>
          </a:prstGeom>
          <a:noFill/>
        </p:spPr>
      </p:pic>
      <p:pic>
        <p:nvPicPr>
          <p:cNvPr id="25605" name="Picture 5" descr="H:\python results\gamma2.png"/>
          <p:cNvPicPr>
            <a:picLocks noChangeAspect="1" noChangeArrowheads="1"/>
          </p:cNvPicPr>
          <p:nvPr/>
        </p:nvPicPr>
        <p:blipFill>
          <a:blip r:embed="rId5"/>
          <a:srcRect/>
          <a:stretch>
            <a:fillRect/>
          </a:stretch>
        </p:blipFill>
        <p:spPr bwMode="auto">
          <a:xfrm>
            <a:off x="6" y="3886200"/>
            <a:ext cx="3047996" cy="2286000"/>
          </a:xfrm>
          <a:prstGeom prst="rect">
            <a:avLst/>
          </a:prstGeom>
          <a:noFill/>
        </p:spPr>
      </p:pic>
      <p:pic>
        <p:nvPicPr>
          <p:cNvPr id="25606" name="Picture 6" descr="H:\python results\gamma5.png"/>
          <p:cNvPicPr>
            <a:picLocks noChangeAspect="1" noChangeArrowheads="1"/>
          </p:cNvPicPr>
          <p:nvPr/>
        </p:nvPicPr>
        <p:blipFill>
          <a:blip r:embed="rId6"/>
          <a:srcRect/>
          <a:stretch>
            <a:fillRect/>
          </a:stretch>
        </p:blipFill>
        <p:spPr bwMode="auto">
          <a:xfrm>
            <a:off x="3200401" y="3886200"/>
            <a:ext cx="2971800" cy="2270760"/>
          </a:xfrm>
          <a:prstGeom prst="rect">
            <a:avLst/>
          </a:prstGeom>
          <a:noFill/>
        </p:spPr>
      </p:pic>
      <p:sp>
        <p:nvSpPr>
          <p:cNvPr id="9" name="TextBox 8"/>
          <p:cNvSpPr txBox="1"/>
          <p:nvPr/>
        </p:nvSpPr>
        <p:spPr>
          <a:xfrm>
            <a:off x="1066801" y="152401"/>
            <a:ext cx="6006865" cy="615553"/>
          </a:xfrm>
          <a:prstGeom prst="rect">
            <a:avLst/>
          </a:prstGeom>
          <a:noFill/>
        </p:spPr>
        <p:txBody>
          <a:bodyPr wrap="square" rtlCol="0">
            <a:spAutoFit/>
          </a:bodyPr>
          <a:lstStyle/>
          <a:p>
            <a:pPr algn="ctr"/>
            <a:r>
              <a:rPr lang="en-US" sz="3400" dirty="0" smtClean="0">
                <a:solidFill>
                  <a:srgbClr val="FF0000"/>
                </a:solidFill>
                <a:latin typeface="Times New Roman" pitchFamily="18" charset="0"/>
                <a:cs typeface="Times New Roman" pitchFamily="18" charset="0"/>
              </a:rPr>
              <a:t>P</a:t>
            </a:r>
            <a:r>
              <a:rPr lang="en-US" sz="2400" dirty="0" smtClean="0">
                <a:solidFill>
                  <a:srgbClr val="FF0000"/>
                </a:solidFill>
                <a:latin typeface="Times New Roman" pitchFamily="18" charset="0"/>
                <a:cs typeface="Times New Roman" pitchFamily="18" charset="0"/>
              </a:rPr>
              <a:t>OWER </a:t>
            </a:r>
            <a:r>
              <a:rPr lang="en-US" sz="3400" dirty="0" smtClean="0">
                <a:solidFill>
                  <a:srgbClr val="FF0000"/>
                </a:solidFill>
                <a:latin typeface="Times New Roman" pitchFamily="18" charset="0"/>
                <a:cs typeface="Times New Roman" pitchFamily="18" charset="0"/>
              </a:rPr>
              <a:t>L</a:t>
            </a:r>
            <a:r>
              <a:rPr lang="en-US" sz="2400" dirty="0" smtClean="0">
                <a:solidFill>
                  <a:srgbClr val="FF0000"/>
                </a:solidFill>
                <a:latin typeface="Times New Roman" pitchFamily="18" charset="0"/>
                <a:cs typeface="Times New Roman" pitchFamily="18" charset="0"/>
              </a:rPr>
              <a:t>AW </a:t>
            </a:r>
            <a:r>
              <a:rPr lang="en-US" sz="3400" dirty="0" smtClean="0">
                <a:solidFill>
                  <a:srgbClr val="FF0000"/>
                </a:solidFill>
                <a:latin typeface="Times New Roman" pitchFamily="18" charset="0"/>
                <a:cs typeface="Times New Roman" pitchFamily="18" charset="0"/>
              </a:rPr>
              <a:t>T</a:t>
            </a:r>
            <a:r>
              <a:rPr lang="en-US" sz="2400" dirty="0" smtClean="0">
                <a:solidFill>
                  <a:srgbClr val="FF0000"/>
                </a:solidFill>
                <a:latin typeface="Times New Roman" pitchFamily="18" charset="0"/>
                <a:cs typeface="Times New Roman" pitchFamily="18" charset="0"/>
              </a:rPr>
              <a:t>RANSFORM</a:t>
            </a:r>
            <a:endParaRPr lang="en-US" sz="2400" dirty="0">
              <a:solidFill>
                <a:srgbClr val="FF0000"/>
              </a:solidFill>
              <a:latin typeface="Times New Roman" pitchFamily="18" charset="0"/>
              <a:cs typeface="Times New Roman" pitchFamily="18" charset="0"/>
            </a:endParaRPr>
          </a:p>
        </p:txBody>
      </p:sp>
      <p:sp>
        <p:nvSpPr>
          <p:cNvPr id="17" name="TextBox 16"/>
          <p:cNvSpPr txBox="1"/>
          <p:nvPr/>
        </p:nvSpPr>
        <p:spPr>
          <a:xfrm>
            <a:off x="1066800" y="3200400"/>
            <a:ext cx="6096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(A)</a:t>
            </a:r>
            <a:endParaRPr lang="en-US" sz="2000" dirty="0">
              <a:solidFill>
                <a:srgbClr val="0070C0"/>
              </a:solidFill>
              <a:latin typeface="Times New Roman" pitchFamily="18" charset="0"/>
              <a:cs typeface="Times New Roman" pitchFamily="18" charset="0"/>
            </a:endParaRPr>
          </a:p>
        </p:txBody>
      </p:sp>
      <p:sp>
        <p:nvSpPr>
          <p:cNvPr id="18" name="TextBox 17"/>
          <p:cNvSpPr txBox="1"/>
          <p:nvPr/>
        </p:nvSpPr>
        <p:spPr>
          <a:xfrm>
            <a:off x="4191000" y="3200400"/>
            <a:ext cx="7620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(B)</a:t>
            </a:r>
            <a:endParaRPr lang="en-US" sz="2000" dirty="0">
              <a:solidFill>
                <a:srgbClr val="0070C0"/>
              </a:solidFill>
              <a:latin typeface="Times New Roman" pitchFamily="18" charset="0"/>
              <a:cs typeface="Times New Roman" pitchFamily="18" charset="0"/>
            </a:endParaRPr>
          </a:p>
        </p:txBody>
      </p:sp>
      <p:sp>
        <p:nvSpPr>
          <p:cNvPr id="19" name="TextBox 18"/>
          <p:cNvSpPr txBox="1"/>
          <p:nvPr/>
        </p:nvSpPr>
        <p:spPr>
          <a:xfrm>
            <a:off x="7315200" y="3200401"/>
            <a:ext cx="5334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(C)</a:t>
            </a:r>
            <a:endParaRPr lang="en-US" sz="2000" dirty="0">
              <a:solidFill>
                <a:srgbClr val="0070C0"/>
              </a:solidFill>
              <a:latin typeface="Times New Roman" pitchFamily="18" charset="0"/>
              <a:cs typeface="Times New Roman" pitchFamily="18" charset="0"/>
            </a:endParaRPr>
          </a:p>
        </p:txBody>
      </p:sp>
      <p:sp>
        <p:nvSpPr>
          <p:cNvPr id="20" name="TextBox 19"/>
          <p:cNvSpPr txBox="1"/>
          <p:nvPr/>
        </p:nvSpPr>
        <p:spPr>
          <a:xfrm>
            <a:off x="1219200" y="6248400"/>
            <a:ext cx="6096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(D)</a:t>
            </a:r>
            <a:endParaRPr lang="en-US" sz="2000" dirty="0">
              <a:solidFill>
                <a:srgbClr val="0070C0"/>
              </a:solidFill>
              <a:latin typeface="Times New Roman" pitchFamily="18" charset="0"/>
              <a:cs typeface="Times New Roman" pitchFamily="18" charset="0"/>
            </a:endParaRPr>
          </a:p>
        </p:txBody>
      </p:sp>
      <p:sp>
        <p:nvSpPr>
          <p:cNvPr id="21" name="TextBox 20"/>
          <p:cNvSpPr txBox="1"/>
          <p:nvPr/>
        </p:nvSpPr>
        <p:spPr>
          <a:xfrm>
            <a:off x="4495800" y="6172201"/>
            <a:ext cx="533400" cy="400110"/>
          </a:xfrm>
          <a:prstGeom prst="rect">
            <a:avLst/>
          </a:prstGeom>
          <a:noFill/>
        </p:spPr>
        <p:txBody>
          <a:bodyPr wrap="square" rtlCol="0">
            <a:spAutoFit/>
          </a:bodyPr>
          <a:lstStyle/>
          <a:p>
            <a:r>
              <a:rPr lang="en-US" sz="2000" dirty="0" smtClean="0">
                <a:solidFill>
                  <a:srgbClr val="0070C0"/>
                </a:solidFill>
                <a:latin typeface="Times New Roman" pitchFamily="18" charset="0"/>
                <a:cs typeface="Times New Roman" pitchFamily="18" charset="0"/>
              </a:rPr>
              <a:t>(E)</a:t>
            </a:r>
            <a:endParaRPr lang="en-US" sz="2000" dirty="0">
              <a:solidFill>
                <a:srgbClr val="0070C0"/>
              </a:solidFill>
              <a:latin typeface="Times New Roman" pitchFamily="18" charset="0"/>
              <a:cs typeface="Times New Roman" pitchFamily="18" charset="0"/>
            </a:endParaRPr>
          </a:p>
        </p:txBody>
      </p:sp>
      <p:sp>
        <p:nvSpPr>
          <p:cNvPr id="22" name="TextBox 21"/>
          <p:cNvSpPr txBox="1"/>
          <p:nvPr/>
        </p:nvSpPr>
        <p:spPr>
          <a:xfrm>
            <a:off x="6248401" y="3962400"/>
            <a:ext cx="3124689" cy="1631216"/>
          </a:xfrm>
          <a:prstGeom prst="rect">
            <a:avLst/>
          </a:prstGeom>
          <a:noFill/>
        </p:spPr>
        <p:txBody>
          <a:bodyPr wrap="square" rtlCol="0">
            <a:spAutoFit/>
          </a:bodyPr>
          <a:lstStyle/>
          <a:p>
            <a:pPr marL="342900" indent="-342900">
              <a:buAutoNum type="alphaUcPeriod"/>
            </a:pPr>
            <a:r>
              <a:rPr lang="en-US" sz="2000" dirty="0" smtClean="0">
                <a:solidFill>
                  <a:srgbClr val="0070C0"/>
                </a:solidFill>
                <a:latin typeface="Times New Roman" pitchFamily="18" charset="0"/>
                <a:cs typeface="Times New Roman" pitchFamily="18" charset="0"/>
              </a:rPr>
              <a:t>Input image </a:t>
            </a:r>
          </a:p>
          <a:p>
            <a:pPr marL="342900" indent="-342900">
              <a:buAutoNum type="alphaUcPeriod"/>
            </a:pPr>
            <a:r>
              <a:rPr lang="en-US" sz="2000" dirty="0" smtClean="0">
                <a:solidFill>
                  <a:srgbClr val="0070C0"/>
                </a:solidFill>
                <a:latin typeface="Times New Roman" pitchFamily="18" charset="0"/>
                <a:cs typeface="Times New Roman" pitchFamily="18" charset="0"/>
              </a:rPr>
              <a:t>Image with gamma=0.3</a:t>
            </a:r>
          </a:p>
          <a:p>
            <a:pPr marL="342900" indent="-342900">
              <a:buAutoNum type="alphaUcPeriod"/>
            </a:pPr>
            <a:r>
              <a:rPr lang="en-US" sz="2000" dirty="0" smtClean="0">
                <a:solidFill>
                  <a:srgbClr val="0070C0"/>
                </a:solidFill>
                <a:latin typeface="Times New Roman" pitchFamily="18" charset="0"/>
                <a:cs typeface="Times New Roman" pitchFamily="18" charset="0"/>
              </a:rPr>
              <a:t>Image with gamma=0.6</a:t>
            </a:r>
          </a:p>
          <a:p>
            <a:pPr marL="342900" indent="-342900">
              <a:buAutoNum type="alphaUcPeriod"/>
            </a:pPr>
            <a:r>
              <a:rPr lang="en-US" sz="2000" dirty="0" smtClean="0">
                <a:solidFill>
                  <a:srgbClr val="0070C0"/>
                </a:solidFill>
                <a:latin typeface="Times New Roman" pitchFamily="18" charset="0"/>
                <a:cs typeface="Times New Roman" pitchFamily="18" charset="0"/>
              </a:rPr>
              <a:t>Image with gamma=2</a:t>
            </a:r>
          </a:p>
          <a:p>
            <a:pPr marL="342900" indent="-342900">
              <a:buAutoNum type="alphaUcPeriod"/>
            </a:pPr>
            <a:r>
              <a:rPr lang="en-US" sz="2000" dirty="0" smtClean="0">
                <a:solidFill>
                  <a:srgbClr val="0070C0"/>
                </a:solidFill>
                <a:latin typeface="Times New Roman" pitchFamily="18" charset="0"/>
                <a:cs typeface="Times New Roman" pitchFamily="18" charset="0"/>
              </a:rPr>
              <a:t>Image with gamma=5</a:t>
            </a:r>
            <a:endParaRPr lang="en-US" sz="2000" dirty="0">
              <a:solidFill>
                <a:srgbClr val="0070C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85800"/>
          </a:xfrm>
        </p:spPr>
        <p:txBody>
          <a:bodyPr>
            <a:noAutofit/>
          </a:bodyPr>
          <a:lstStyle/>
          <a:p>
            <a:pPr algn="ctr"/>
            <a:r>
              <a:rPr lang="en-US" sz="4000" dirty="0" smtClean="0">
                <a:solidFill>
                  <a:srgbClr val="FF0000"/>
                </a:solidFill>
                <a:latin typeface="Times New Roman" pitchFamily="18" charset="0"/>
                <a:cs typeface="Times New Roman" pitchFamily="18" charset="0"/>
              </a:rPr>
              <a:t>Conclusion A</a:t>
            </a:r>
            <a:r>
              <a:rPr lang="en-US" sz="3200" dirty="0" smtClean="0">
                <a:solidFill>
                  <a:srgbClr val="FF0000"/>
                </a:solidFill>
                <a:latin typeface="Times New Roman" pitchFamily="18" charset="0"/>
                <a:cs typeface="Times New Roman" pitchFamily="18" charset="0"/>
              </a:rPr>
              <a:t>ND </a:t>
            </a:r>
            <a:r>
              <a:rPr lang="en-US" sz="4000" dirty="0" smtClean="0">
                <a:solidFill>
                  <a:srgbClr val="FF0000"/>
                </a:solidFill>
                <a:latin typeface="Times New Roman" pitchFamily="18" charset="0"/>
                <a:cs typeface="Times New Roman" pitchFamily="18" charset="0"/>
              </a:rPr>
              <a:t>F</a:t>
            </a:r>
            <a:r>
              <a:rPr lang="en-US" sz="3200" dirty="0" smtClean="0">
                <a:solidFill>
                  <a:srgbClr val="FF0000"/>
                </a:solidFill>
                <a:latin typeface="Times New Roman" pitchFamily="18" charset="0"/>
                <a:cs typeface="Times New Roman" pitchFamily="18" charset="0"/>
              </a:rPr>
              <a:t>UTURE </a:t>
            </a:r>
            <a:r>
              <a:rPr lang="en-US" sz="4000" dirty="0" smtClean="0">
                <a:solidFill>
                  <a:srgbClr val="FF0000"/>
                </a:solidFill>
                <a:latin typeface="Times New Roman" pitchFamily="18" charset="0"/>
                <a:cs typeface="Times New Roman" pitchFamily="18" charset="0"/>
              </a:rPr>
              <a:t>S</a:t>
            </a:r>
            <a:r>
              <a:rPr lang="en-US" sz="3200" dirty="0" smtClean="0">
                <a:solidFill>
                  <a:srgbClr val="FF0000"/>
                </a:solidFill>
                <a:latin typeface="Times New Roman" pitchFamily="18" charset="0"/>
                <a:cs typeface="Times New Roman" pitchFamily="18" charset="0"/>
              </a:rPr>
              <a:t>COPE</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609600"/>
            <a:ext cx="8534400" cy="6248400"/>
          </a:xfrm>
        </p:spPr>
        <p:txBody>
          <a:bodyPr>
            <a:noAutofit/>
          </a:bodyPr>
          <a:lstStyle/>
          <a:p>
            <a:pPr>
              <a:buNone/>
            </a:pPr>
            <a:r>
              <a:rPr lang="en-US" sz="2200" dirty="0" smtClean="0">
                <a:solidFill>
                  <a:srgbClr val="FF0000"/>
                </a:solidFill>
                <a:latin typeface="Times New Roman" pitchFamily="18" charset="0"/>
                <a:cs typeface="Times New Roman" pitchFamily="18" charset="0"/>
              </a:rPr>
              <a:t>CONCLUSION:</a:t>
            </a:r>
          </a:p>
          <a:p>
            <a:r>
              <a:rPr lang="en-US" sz="2200" dirty="0" smtClean="0">
                <a:latin typeface="Times New Roman" pitchFamily="18" charset="0"/>
                <a:cs typeface="Times New Roman" pitchFamily="18" charset="0"/>
              </a:rPr>
              <a:t>Different image enhancement techniques like, Image negative, log transformation, histogram equalization, contrast stretching, median filtering  are explored in this project. </a:t>
            </a:r>
          </a:p>
          <a:p>
            <a:r>
              <a:rPr lang="en-US" sz="2200" dirty="0" smtClean="0">
                <a:latin typeface="Times New Roman" pitchFamily="18" charset="0"/>
                <a:cs typeface="Times New Roman" pitchFamily="18" charset="0"/>
              </a:rPr>
              <a:t>Experiments  are conducted for image enhancement using </a:t>
            </a:r>
            <a:r>
              <a:rPr lang="en-US" sz="2200" dirty="0" err="1" smtClean="0">
                <a:latin typeface="Times New Roman" pitchFamily="18" charset="0"/>
                <a:cs typeface="Times New Roman" pitchFamily="18" charset="0"/>
              </a:rPr>
              <a:t>matlab</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xilinx</a:t>
            </a:r>
            <a:r>
              <a:rPr lang="en-US" sz="2200" dirty="0" smtClean="0">
                <a:latin typeface="Times New Roman" pitchFamily="18" charset="0"/>
                <a:cs typeface="Times New Roman" pitchFamily="18" charset="0"/>
              </a:rPr>
              <a:t> and python. Performance measures used are PSNR and MSE. </a:t>
            </a:r>
          </a:p>
          <a:p>
            <a:r>
              <a:rPr lang="en-US" sz="2200" dirty="0" smtClean="0">
                <a:latin typeface="Times New Roman" pitchFamily="18" charset="0"/>
                <a:cs typeface="Times New Roman" pitchFamily="18" charset="0"/>
              </a:rPr>
              <a:t>It has been observed that median filter can be used to enhance images corrupted by salt and pepper noise. </a:t>
            </a:r>
            <a:endParaRPr lang="en-US" sz="2200" dirty="0" smtClean="0">
              <a:solidFill>
                <a:srgbClr val="FF0000"/>
              </a:solidFill>
              <a:latin typeface="Times New Roman" pitchFamily="18" charset="0"/>
              <a:cs typeface="Times New Roman" pitchFamily="18" charset="0"/>
            </a:endParaRPr>
          </a:p>
          <a:p>
            <a:pPr>
              <a:buNone/>
            </a:pPr>
            <a:r>
              <a:rPr lang="en-US" sz="2200" dirty="0" smtClean="0">
                <a:solidFill>
                  <a:srgbClr val="FF0000"/>
                </a:solidFill>
                <a:latin typeface="Times New Roman" pitchFamily="18" charset="0"/>
                <a:cs typeface="Times New Roman" pitchFamily="18" charset="0"/>
              </a:rPr>
              <a:t>FUTURE SCOPE:</a:t>
            </a:r>
          </a:p>
          <a:p>
            <a:r>
              <a:rPr lang="en-US" sz="2200" dirty="0" smtClean="0">
                <a:latin typeface="Times New Roman" pitchFamily="18" charset="0"/>
                <a:cs typeface="Times New Roman" pitchFamily="18" charset="0"/>
              </a:rPr>
              <a:t>Image enhancement techniques can be implemented in hardware by using hardware boards like raspberry pie or FPGA.</a:t>
            </a:r>
          </a:p>
          <a:p>
            <a:r>
              <a:rPr lang="en-US" sz="2200" dirty="0" smtClean="0">
                <a:latin typeface="Times New Roman" pitchFamily="18" charset="0"/>
                <a:cs typeface="Times New Roman" pitchFamily="18" charset="0"/>
              </a:rPr>
              <a:t>All the image enhancement techniques can be implemented using XILINX.</a:t>
            </a:r>
          </a:p>
          <a:p>
            <a:r>
              <a:rPr lang="en-US" sz="2200" dirty="0" smtClean="0">
                <a:latin typeface="Times New Roman" pitchFamily="18" charset="0"/>
                <a:cs typeface="Times New Roman" pitchFamily="18" charset="0"/>
              </a:rPr>
              <a:t>In future a complete framework can be developed which can check the image and automatically choose the method and enhances the image irrespective of the input type. </a:t>
            </a:r>
          </a:p>
          <a:p>
            <a:pPr>
              <a:buNone/>
            </a:pPr>
            <a:endParaRPr lang="en-US" sz="2200" dirty="0" smtClean="0">
              <a:solidFill>
                <a:srgbClr val="FF0000"/>
              </a:solidFill>
              <a:latin typeface="Times New Roman" pitchFamily="18" charset="0"/>
              <a:cs typeface="Times New Roman" pitchFamily="18" charset="0"/>
            </a:endParaRPr>
          </a:p>
          <a:p>
            <a:pPr>
              <a:buNone/>
            </a:pPr>
            <a:endParaRPr lang="en-US" sz="22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1"/>
            <a:ext cx="4495800" cy="738664"/>
          </a:xfrm>
          <a:prstGeom prst="rect">
            <a:avLst/>
          </a:prstGeom>
          <a:noFill/>
        </p:spPr>
        <p:txBody>
          <a:bodyPr wrap="square" rtlCol="0">
            <a:spAutoFit/>
          </a:bodyPr>
          <a:lstStyle/>
          <a:p>
            <a:pPr algn="ctr"/>
            <a:r>
              <a:rPr lang="en-US" sz="4200" dirty="0" smtClean="0">
                <a:solidFill>
                  <a:srgbClr val="FF0000"/>
                </a:solidFill>
                <a:latin typeface="Times New Roman" pitchFamily="18" charset="0"/>
                <a:cs typeface="Times New Roman" pitchFamily="18" charset="0"/>
              </a:rPr>
              <a:t>R</a:t>
            </a:r>
            <a:r>
              <a:rPr lang="en-US" sz="3200" dirty="0" smtClean="0">
                <a:solidFill>
                  <a:srgbClr val="FF0000"/>
                </a:solidFill>
                <a:latin typeface="Times New Roman" pitchFamily="18" charset="0"/>
                <a:cs typeface="Times New Roman" pitchFamily="18" charset="0"/>
              </a:rPr>
              <a:t>EFERENCES</a:t>
            </a:r>
            <a:endParaRPr lang="en-US" sz="3200" dirty="0">
              <a:solidFill>
                <a:srgbClr val="FF0000"/>
              </a:solidFill>
              <a:latin typeface="Times New Roman" pitchFamily="18" charset="0"/>
              <a:cs typeface="Times New Roman" pitchFamily="18" charset="0"/>
            </a:endParaRPr>
          </a:p>
        </p:txBody>
      </p:sp>
      <p:sp>
        <p:nvSpPr>
          <p:cNvPr id="6" name="TextBox 5"/>
          <p:cNvSpPr txBox="1"/>
          <p:nvPr/>
        </p:nvSpPr>
        <p:spPr>
          <a:xfrm>
            <a:off x="304801" y="685800"/>
            <a:ext cx="8839200" cy="7478970"/>
          </a:xfrm>
          <a:prstGeom prst="rect">
            <a:avLst/>
          </a:prstGeom>
          <a:noFill/>
        </p:spPr>
        <p:txBody>
          <a:bodyPr wrap="square" rtlCol="0">
            <a:spAutoFit/>
          </a:bodyPr>
          <a:lstStyle/>
          <a:p>
            <a:r>
              <a:rPr lang="en-US" sz="2400" dirty="0" smtClean="0">
                <a:latin typeface="Times New Roman" pitchFamily="18" charset="0"/>
                <a:cs typeface="Times New Roman" pitchFamily="18" charset="0"/>
              </a:rPr>
              <a:t>[1] </a:t>
            </a:r>
            <a:r>
              <a:rPr lang="en-US" sz="2400" dirty="0" err="1" smtClean="0">
                <a:latin typeface="Times New Roman" pitchFamily="18" charset="0"/>
                <a:cs typeface="Times New Roman" pitchFamily="18" charset="0"/>
              </a:rPr>
              <a:t>T.M.Bittibssi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G.I.Salama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Y.Z.Mehaseb</a:t>
            </a:r>
            <a:r>
              <a:rPr lang="en-US" sz="2400" dirty="0" smtClean="0">
                <a:latin typeface="Times New Roman" pitchFamily="18" charset="0"/>
                <a:cs typeface="Times New Roman" pitchFamily="18" charset="0"/>
              </a:rPr>
              <a:t>, Adel E. </a:t>
            </a:r>
            <a:r>
              <a:rPr lang="en-US" sz="2400" dirty="0" err="1" smtClean="0">
                <a:latin typeface="Times New Roman" pitchFamily="18" charset="0"/>
                <a:cs typeface="Times New Roman" pitchFamily="18" charset="0"/>
              </a:rPr>
              <a:t>Henawy</a:t>
            </a:r>
            <a:r>
              <a:rPr lang="en-US" sz="2400" dirty="0" smtClean="0">
                <a:latin typeface="Times New Roman" pitchFamily="18" charset="0"/>
                <a:cs typeface="Times New Roman" pitchFamily="18" charset="0"/>
              </a:rPr>
              <a:t>, Image enhancement algorithms using FPGA, International Journal of Computer science and communication networks, Vol2(4), 536-542, </a:t>
            </a:r>
            <a:r>
              <a:rPr lang="en-US" sz="2400" dirty="0" err="1" smtClean="0">
                <a:latin typeface="Times New Roman" pitchFamily="18" charset="0"/>
                <a:cs typeface="Times New Roman" pitchFamily="18" charset="0"/>
              </a:rPr>
              <a:t>july</a:t>
            </a:r>
            <a:r>
              <a:rPr lang="en-US" sz="2400" dirty="0" smtClean="0">
                <a:latin typeface="Times New Roman" pitchFamily="18" charset="0"/>
                <a:cs typeface="Times New Roman" pitchFamily="18" charset="0"/>
              </a:rPr>
              <a:t> 2013.</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[2] </a:t>
            </a:r>
            <a:r>
              <a:rPr lang="en-US" sz="2400" dirty="0" err="1" smtClean="0">
                <a:latin typeface="Times New Roman" pitchFamily="18" charset="0"/>
                <a:cs typeface="Times New Roman" pitchFamily="18" charset="0"/>
              </a:rPr>
              <a:t>S.Sowmya</a:t>
            </a:r>
            <a:r>
              <a:rPr lang="en-US" sz="2400" dirty="0" smtClean="0">
                <a:latin typeface="Times New Roman" pitchFamily="18" charset="0"/>
                <a:cs typeface="Times New Roman" pitchFamily="18" charset="0"/>
              </a:rPr>
              <a:t>, Roy </a:t>
            </a:r>
            <a:r>
              <a:rPr lang="en-US" sz="2400" dirty="0" err="1" smtClean="0">
                <a:latin typeface="Times New Roman" pitchFamily="18" charset="0"/>
                <a:cs typeface="Times New Roman" pitchFamily="18" charset="0"/>
              </a:rPr>
              <a:t>Paily</a:t>
            </a:r>
            <a:r>
              <a:rPr lang="en-US" sz="2400" dirty="0" smtClean="0">
                <a:latin typeface="Times New Roman" pitchFamily="18" charset="0"/>
                <a:cs typeface="Times New Roman" pitchFamily="18" charset="0"/>
              </a:rPr>
              <a:t>, “FPGA implementation of image enhancement algorithms”, International Conference  Communications and Signal Processing (ICCSP), pp.584-588, Feb.2011.</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Karan Kumar, </a:t>
            </a:r>
            <a:r>
              <a:rPr lang="en-US" sz="2400" dirty="0" err="1" smtClean="0">
                <a:latin typeface="Times New Roman" pitchFamily="18" charset="0"/>
                <a:cs typeface="Times New Roman" pitchFamily="18" charset="0"/>
              </a:rPr>
              <a:t>Aditya</a:t>
            </a:r>
            <a:r>
              <a:rPr lang="en-US" sz="2400" dirty="0" smtClean="0">
                <a:latin typeface="Times New Roman" pitchFamily="18" charset="0"/>
                <a:cs typeface="Times New Roman" pitchFamily="18" charset="0"/>
              </a:rPr>
              <a:t> Jain and </a:t>
            </a:r>
            <a:r>
              <a:rPr lang="en-US" sz="2400" dirty="0" err="1" smtClean="0">
                <a:latin typeface="Times New Roman" pitchFamily="18" charset="0"/>
                <a:cs typeface="Times New Roman" pitchFamily="18" charset="0"/>
              </a:rPr>
              <a:t>Atul</a:t>
            </a:r>
            <a:r>
              <a:rPr lang="en-US" sz="2400" dirty="0" smtClean="0">
                <a:latin typeface="Times New Roman" pitchFamily="18" charset="0"/>
                <a:cs typeface="Times New Roman" pitchFamily="18" charset="0"/>
              </a:rPr>
              <a:t> Kumar </a:t>
            </a:r>
            <a:r>
              <a:rPr lang="en-US" sz="2400" dirty="0" err="1" smtClean="0">
                <a:latin typeface="Times New Roman" pitchFamily="18" charset="0"/>
                <a:cs typeface="Times New Roman" pitchFamily="18" charset="0"/>
              </a:rPr>
              <a:t>Srivastava</a:t>
            </a:r>
            <a:r>
              <a:rPr lang="en-US" sz="2400" dirty="0" smtClean="0">
                <a:latin typeface="Times New Roman" pitchFamily="18" charset="0"/>
                <a:cs typeface="Times New Roman" pitchFamily="18" charset="0"/>
              </a:rPr>
              <a:t> “FPGA implementation of image enhancement techniques”, Proc. Of SPIE, Vol.750208-7, September 2011</a:t>
            </a:r>
            <a:r>
              <a:rPr lang="en-US" sz="2400" b="1" dirty="0" smtClean="0">
                <a:latin typeface="Times New Roman" pitchFamily="18" charset="0"/>
                <a:cs typeface="Times New Roman" pitchFamily="18" charset="0"/>
              </a:rPr>
              <a:t>.</a:t>
            </a:r>
          </a:p>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Lee, </a:t>
            </a:r>
            <a:r>
              <a:rPr lang="en-US" sz="2400" dirty="0" err="1" smtClean="0">
                <a:latin typeface="Times New Roman" pitchFamily="18" charset="0"/>
                <a:cs typeface="Times New Roman" pitchFamily="18" charset="0"/>
              </a:rPr>
              <a:t>Eunsung</a:t>
            </a:r>
            <a:r>
              <a:rPr lang="en-US" sz="2400" dirty="0" smtClean="0">
                <a:latin typeface="Times New Roman" pitchFamily="18" charset="0"/>
                <a:cs typeface="Times New Roman" pitchFamily="18" charset="0"/>
              </a:rPr>
              <a:t>, et al. "Contrast Enhancement Using Dominant Brightness Level Analysis and Adaptive Intensity Transformation for Remote Sensing Images": pp.62-66 IEEE, 2013.</a:t>
            </a: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lIns="0" tIns="91440" bIns="0">
            <a:normAutofit/>
            <a:scene3d>
              <a:camera prst="orthographicFront"/>
              <a:lightRig rig="threePt" dir="t"/>
            </a:scene3d>
            <a:sp3d extrusionH="57150">
              <a:bevelT w="38100" h="38100"/>
            </a:sp3d>
          </a:bodyPr>
          <a:lstStyle/>
          <a:p>
            <a:pPr algn="ctr">
              <a:buNone/>
            </a:pPr>
            <a:endParaRPr lang="en-US" sz="4800" dirty="0" smtClean="0">
              <a:solidFill>
                <a:srgbClr val="FF0000"/>
              </a:solidFill>
              <a:latin typeface="Times New Roman" pitchFamily="18" charset="0"/>
              <a:cs typeface="Times New Roman" pitchFamily="18" charset="0"/>
            </a:endParaRPr>
          </a:p>
          <a:p>
            <a:pPr algn="ctr">
              <a:buNone/>
            </a:pPr>
            <a:r>
              <a:rPr lang="en-US" sz="7200" dirty="0" smtClean="0">
                <a:solidFill>
                  <a:srgbClr val="FF0000"/>
                </a:solidFill>
                <a:latin typeface="Times New Roman" pitchFamily="18" charset="0"/>
                <a:cs typeface="Times New Roman" pitchFamily="18" charset="0"/>
              </a:rPr>
              <a:t>THANK YOU</a:t>
            </a:r>
            <a:endParaRPr lang="en-US" sz="72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pPr algn="ctr"/>
            <a:r>
              <a:rPr lang="en-US" sz="4000" dirty="0" smtClean="0">
                <a:solidFill>
                  <a:srgbClr val="FF0000"/>
                </a:solidFill>
                <a:latin typeface="Times New Roman" pitchFamily="18" charset="0"/>
                <a:cs typeface="Times New Roman" pitchFamily="18" charset="0"/>
              </a:rPr>
              <a:t>Image Enhancement</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685800"/>
            <a:ext cx="8458200" cy="5715000"/>
          </a:xfrm>
        </p:spPr>
        <p:txBody>
          <a:bodyPr>
            <a:normAutofit fontScale="92500" lnSpcReduction="20000"/>
          </a:bodyPr>
          <a:lstStyle/>
          <a:p>
            <a:pPr algn="just">
              <a:defRPr/>
            </a:pPr>
            <a:r>
              <a:rPr lang="en-US" sz="2600" dirty="0" smtClean="0">
                <a:latin typeface="Times New Roman" pitchFamily="18" charset="0"/>
                <a:cs typeface="Times New Roman" pitchFamily="18" charset="0"/>
              </a:rPr>
              <a:t>Image enhancement is the processing of images to improve their appearance to human viewers or to enhance other image processing systems performance. </a:t>
            </a:r>
          </a:p>
          <a:p>
            <a:pPr algn="just">
              <a:defRPr/>
            </a:pPr>
            <a:endParaRPr lang="en-US" sz="2600" dirty="0" smtClean="0">
              <a:latin typeface="Times New Roman" pitchFamily="18" charset="0"/>
              <a:cs typeface="Times New Roman" pitchFamily="18" charset="0"/>
            </a:endParaRPr>
          </a:p>
          <a:p>
            <a:pPr algn="just">
              <a:defRPr/>
            </a:pPr>
            <a:r>
              <a:rPr lang="en-US" sz="2600" dirty="0" smtClean="0">
                <a:latin typeface="Times New Roman" pitchFamily="18" charset="0"/>
                <a:cs typeface="Times New Roman" pitchFamily="18" charset="0"/>
              </a:rPr>
              <a:t>Methods and objectives vary with the application, the objective may be to improve perceptual aspects: image quality, intelligibility, or visual appearance. </a:t>
            </a:r>
          </a:p>
          <a:p>
            <a:pPr algn="just">
              <a:defRPr/>
            </a:pPr>
            <a:endParaRPr lang="en-US" sz="2600" dirty="0" smtClean="0">
              <a:latin typeface="Times New Roman" pitchFamily="18" charset="0"/>
              <a:cs typeface="Times New Roman" pitchFamily="18" charset="0"/>
            </a:endParaRPr>
          </a:p>
          <a:p>
            <a:pPr algn="just">
              <a:defRPr/>
            </a:pPr>
            <a:r>
              <a:rPr lang="en-US" sz="2600" dirty="0" smtClean="0">
                <a:latin typeface="Times New Roman" pitchFamily="18" charset="0"/>
                <a:cs typeface="Times New Roman" pitchFamily="18" charset="0"/>
              </a:rPr>
              <a:t>In other applications, such as object identification by machine, an image may be pre-processed to aid machine performance. </a:t>
            </a:r>
          </a:p>
          <a:p>
            <a:pPr algn="just">
              <a:defRPr/>
            </a:pPr>
            <a:endParaRPr lang="en-US" sz="2600" dirty="0" smtClean="0">
              <a:latin typeface="Times New Roman" pitchFamily="18" charset="0"/>
              <a:cs typeface="Times New Roman" pitchFamily="18" charset="0"/>
            </a:endParaRPr>
          </a:p>
          <a:p>
            <a:pPr algn="just">
              <a:defRPr/>
            </a:pPr>
            <a:r>
              <a:rPr lang="en-US" sz="2600" dirty="0" smtClean="0">
                <a:latin typeface="Times New Roman" pitchFamily="18" charset="0"/>
                <a:cs typeface="Times New Roman" pitchFamily="18" charset="0"/>
              </a:rPr>
              <a:t>Because the objective of image enhancement is dependent on the application context, and the criteria for enhancement are often subjective or too complex to be easily converted to useful objective measures, image enhancement algorithms tend to be simple, qualitative, and disambiguation </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ctr"/>
            <a:r>
              <a:rPr lang="en-US" sz="4000" dirty="0" smtClean="0">
                <a:solidFill>
                  <a:srgbClr val="FF0000"/>
                </a:solidFill>
                <a:latin typeface="Times New Roman" pitchFamily="18" charset="0"/>
                <a:cs typeface="Times New Roman" pitchFamily="18" charset="0"/>
              </a:rPr>
              <a:t>Image Enhancement Techniques</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457200" y="1524000"/>
            <a:ext cx="8229600" cy="4876800"/>
          </a:xfrm>
        </p:spPr>
        <p:txBody>
          <a:bodyPr>
            <a:normAutofit/>
          </a:bodyPr>
          <a:lstStyle/>
          <a:p>
            <a:pPr algn="just">
              <a:buNone/>
            </a:pPr>
            <a:r>
              <a:rPr lang="en-US" sz="2400" dirty="0" smtClean="0">
                <a:latin typeface="Times New Roman" pitchFamily="18" charset="0"/>
                <a:cs typeface="Times New Roman" pitchFamily="18" charset="0"/>
              </a:rPr>
              <a:t>   Image enhancement techniques are of different types some of them are</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Contrast Stretching</a:t>
            </a:r>
          </a:p>
          <a:p>
            <a:pPr algn="just"/>
            <a:r>
              <a:rPr lang="en-US" dirty="0" smtClean="0">
                <a:latin typeface="Times New Roman" pitchFamily="18" charset="0"/>
                <a:cs typeface="Times New Roman" pitchFamily="18" charset="0"/>
              </a:rPr>
              <a:t>Power law transform</a:t>
            </a:r>
          </a:p>
          <a:p>
            <a:pPr algn="just"/>
            <a:r>
              <a:rPr lang="en-US" dirty="0" smtClean="0">
                <a:latin typeface="Times New Roman" pitchFamily="18" charset="0"/>
                <a:cs typeface="Times New Roman" pitchFamily="18" charset="0"/>
              </a:rPr>
              <a:t>Image negative</a:t>
            </a:r>
          </a:p>
          <a:p>
            <a:pPr algn="just"/>
            <a:r>
              <a:rPr lang="en-US" dirty="0" smtClean="0">
                <a:latin typeface="Times New Roman" pitchFamily="18" charset="0"/>
                <a:cs typeface="Times New Roman" pitchFamily="18" charset="0"/>
              </a:rPr>
              <a:t>Log Transform. </a:t>
            </a:r>
          </a:p>
          <a:p>
            <a:pPr algn="just"/>
            <a:r>
              <a:rPr lang="en-US" dirty="0" smtClean="0">
                <a:latin typeface="Times New Roman" pitchFamily="18" charset="0"/>
                <a:cs typeface="Times New Roman" pitchFamily="18" charset="0"/>
              </a:rPr>
              <a:t>Histogram Equalization. </a:t>
            </a:r>
          </a:p>
          <a:p>
            <a:pPr algn="ctr">
              <a:buFont typeface="Courier New" pitchFamily="49" charset="0"/>
              <a:buChar char="o"/>
            </a:pPr>
            <a:r>
              <a:rPr lang="en-US" sz="2400" dirty="0" smtClean="0">
                <a:latin typeface="Times New Roman" pitchFamily="18" charset="0"/>
                <a:cs typeface="Times New Roman" pitchFamily="18" charset="0"/>
              </a:rPr>
              <a:t>               </a:t>
            </a:r>
          </a:p>
          <a:p>
            <a:pPr algn="ctr">
              <a:buNone/>
            </a:pPr>
            <a:r>
              <a:rPr lang="en-US" sz="2400" dirty="0" smtClean="0">
                <a:latin typeface="Times New Roman" pitchFamily="18" charset="0"/>
                <a:cs typeface="Times New Roman" pitchFamily="18" charset="0"/>
              </a:rPr>
              <a:t>         </a:t>
            </a:r>
          </a:p>
          <a:p>
            <a:pPr algn="just">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pPr algn="ctr"/>
            <a:r>
              <a:rPr lang="en-US" sz="4000" dirty="0" smtClean="0">
                <a:solidFill>
                  <a:srgbClr val="FF0000"/>
                </a:solidFill>
                <a:latin typeface="Times New Roman" pitchFamily="18" charset="0"/>
                <a:cs typeface="Times New Roman" pitchFamily="18" charset="0"/>
              </a:rPr>
              <a:t>Contrast Stretching</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533400"/>
            <a:ext cx="8610600" cy="5867400"/>
          </a:xfrm>
        </p:spPr>
        <p:txBody>
          <a:bodyPr>
            <a:normAutofit/>
          </a:bodyPr>
          <a:lstStyle/>
          <a:p>
            <a:pPr algn="just">
              <a:defRPr/>
            </a:pPr>
            <a:r>
              <a:rPr lang="en-US" sz="2300" dirty="0">
                <a:solidFill>
                  <a:srgbClr val="00B0F0"/>
                </a:solidFill>
                <a:latin typeface="Times New Roman" pitchFamily="18" charset="0"/>
                <a:cs typeface="Times New Roman" pitchFamily="18" charset="0"/>
              </a:rPr>
              <a:t>Contrast stretching </a:t>
            </a:r>
            <a:r>
              <a:rPr lang="en-US" sz="2300" dirty="0">
                <a:latin typeface="Times New Roman" pitchFamily="18" charset="0"/>
                <a:cs typeface="Times New Roman" pitchFamily="18" charset="0"/>
              </a:rPr>
              <a:t>attempts to improve an image by stretching the range of intensity values it contains to make full use of possible values. </a:t>
            </a:r>
            <a:endParaRPr lang="en-US" sz="2300" dirty="0" smtClean="0">
              <a:latin typeface="Times New Roman" pitchFamily="18" charset="0"/>
              <a:cs typeface="Times New Roman" pitchFamily="18" charset="0"/>
            </a:endParaRPr>
          </a:p>
          <a:p>
            <a:pPr algn="just">
              <a:defRPr/>
            </a:pPr>
            <a:r>
              <a:rPr lang="en-US" sz="2300" dirty="0" smtClean="0">
                <a:latin typeface="Times New Roman" pitchFamily="18" charset="0"/>
                <a:cs typeface="Times New Roman" pitchFamily="18" charset="0"/>
              </a:rPr>
              <a:t>There exists a one- to-one relationship of  the intensity values between source image and target image </a:t>
            </a:r>
            <a:r>
              <a:rPr lang="en-US" sz="2300" dirty="0" err="1" smtClean="0">
                <a:latin typeface="Times New Roman" pitchFamily="18" charset="0"/>
                <a:cs typeface="Times New Roman" pitchFamily="18" charset="0"/>
              </a:rPr>
              <a:t>i.e</a:t>
            </a:r>
            <a:r>
              <a:rPr lang="en-US" sz="2300" dirty="0" smtClean="0">
                <a:latin typeface="Times New Roman" pitchFamily="18" charset="0"/>
                <a:cs typeface="Times New Roman" pitchFamily="18" charset="0"/>
              </a:rPr>
              <a:t>  the original image can be restored from contrast stretched image.</a:t>
            </a:r>
          </a:p>
          <a:p>
            <a:pPr algn="just">
              <a:buNone/>
              <a:defRPr/>
            </a:pPr>
            <a:r>
              <a:rPr lang="en-US" sz="2300" dirty="0" smtClean="0">
                <a:latin typeface="Times New Roman" pitchFamily="18" charset="0"/>
                <a:cs typeface="Times New Roman" pitchFamily="18" charset="0"/>
              </a:rPr>
              <a:t> </a:t>
            </a:r>
            <a:r>
              <a:rPr lang="en-US" sz="2300" dirty="0" smtClean="0">
                <a:solidFill>
                  <a:srgbClr val="FF0000"/>
                </a:solidFill>
                <a:latin typeface="Times New Roman" pitchFamily="18" charset="0"/>
                <a:cs typeface="Times New Roman" pitchFamily="18" charset="0"/>
              </a:rPr>
              <a:t>CONTRAST STRETCHINGALGORITHM</a:t>
            </a:r>
            <a:r>
              <a:rPr lang="en-US" sz="2300" dirty="0" smtClean="0">
                <a:latin typeface="Times New Roman" pitchFamily="18" charset="0"/>
                <a:cs typeface="Times New Roman" pitchFamily="18" charset="0"/>
              </a:rPr>
              <a:t>:</a:t>
            </a:r>
          </a:p>
          <a:p>
            <a:pPr>
              <a:defRPr/>
            </a:pPr>
            <a:r>
              <a:rPr lang="en-US" sz="2300" dirty="0" smtClean="0">
                <a:latin typeface="Times New Roman" pitchFamily="18" charset="0"/>
                <a:cs typeface="Times New Roman" pitchFamily="18" charset="0"/>
              </a:rPr>
              <a:t>Read the image pixel by pixel. </a:t>
            </a:r>
          </a:p>
          <a:p>
            <a:pPr algn="just">
              <a:defRPr/>
            </a:pPr>
            <a:r>
              <a:rPr lang="en-US" sz="2300" dirty="0" smtClean="0">
                <a:latin typeface="Times New Roman" pitchFamily="18" charset="0"/>
                <a:cs typeface="Times New Roman" pitchFamily="18" charset="0"/>
              </a:rPr>
              <a:t> Determine the limits over which image intensity values will be extended. These lower and upper limits will be called a and b, respectively (for standard 8-bit Gray scale pictures, these limits are usually 0 and 255). </a:t>
            </a:r>
          </a:p>
          <a:p>
            <a:pPr>
              <a:defRPr/>
            </a:pPr>
            <a:r>
              <a:rPr lang="en-US" sz="2300" dirty="0" smtClean="0">
                <a:latin typeface="Times New Roman" pitchFamily="18" charset="0"/>
                <a:cs typeface="Times New Roman" pitchFamily="18" charset="0"/>
              </a:rPr>
              <a:t> Compute the value limits (min. = c, max. = d) in the unmodified picture .Then for each pixel, the original value r is mapped to output value s using the function below </a:t>
            </a:r>
          </a:p>
          <a:p>
            <a:pPr>
              <a:defRPr/>
            </a:pPr>
            <a:endParaRPr lang="en-US" sz="2300" dirty="0" smtClean="0">
              <a:latin typeface="Times New Roman" pitchFamily="18" charset="0"/>
              <a:cs typeface="Times New Roman" pitchFamily="18" charset="0"/>
            </a:endParaRPr>
          </a:p>
          <a:p>
            <a:pPr>
              <a:defRPr/>
            </a:pPr>
            <a:endParaRPr lang="en-US" sz="2300" dirty="0" smtClean="0">
              <a:latin typeface="Times New Roman" pitchFamily="18" charset="0"/>
              <a:cs typeface="Times New Roman" pitchFamily="18" charset="0"/>
            </a:endParaRPr>
          </a:p>
          <a:p>
            <a:pPr>
              <a:defRPr/>
            </a:pPr>
            <a:endParaRPr lang="en-US" sz="2300" dirty="0" smtClean="0">
              <a:latin typeface="Times New Roman" pitchFamily="18" charset="0"/>
              <a:cs typeface="Times New Roman" pitchFamily="18" charset="0"/>
            </a:endParaRPr>
          </a:p>
          <a:p>
            <a:pPr>
              <a:defRPr/>
            </a:pPr>
            <a:endParaRPr lang="en-US" sz="2300" dirty="0" smtClean="0">
              <a:latin typeface="Times New Roman" pitchFamily="18" charset="0"/>
              <a:cs typeface="Times New Roman" pitchFamily="18" charset="0"/>
            </a:endParaRPr>
          </a:p>
          <a:p>
            <a:pPr algn="just">
              <a:buNone/>
              <a:defRPr/>
            </a:pPr>
            <a:endParaRPr lang="en-US" sz="2300" dirty="0">
              <a:latin typeface="Times New Roman" pitchFamily="18" charset="0"/>
              <a:cs typeface="Times New Roman" pitchFamily="18" charset="0"/>
            </a:endParaRPr>
          </a:p>
        </p:txBody>
      </p:sp>
      <p:sp>
        <p:nvSpPr>
          <p:cNvPr id="20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4" name="Rectangle 6"/>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7" name="Rectangle 9"/>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8" name="Picture 10"/>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124200" y="6172200"/>
            <a:ext cx="2362200" cy="685800"/>
          </a:xfrm>
          <a:prstGeom prst="rect">
            <a:avLst/>
          </a:prstGeom>
          <a:noFill/>
        </p:spPr>
      </p:pic>
      <p:sp>
        <p:nvSpPr>
          <p:cNvPr id="2060" name="Rectangle 12"/>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pPr algn="ctr"/>
            <a:r>
              <a:rPr lang="en-US" sz="4000" dirty="0" smtClean="0">
                <a:solidFill>
                  <a:srgbClr val="FF0000"/>
                </a:solidFill>
                <a:latin typeface="Times New Roman" pitchFamily="18" charset="0"/>
                <a:cs typeface="Times New Roman" pitchFamily="18" charset="0"/>
              </a:rPr>
              <a:t>Power law transform</a:t>
            </a:r>
            <a:endParaRPr lang="en-US" sz="4000" dirty="0">
              <a:solidFill>
                <a:srgbClr val="FF0000"/>
              </a:solidFill>
            </a:endParaRPr>
          </a:p>
        </p:txBody>
      </p:sp>
      <p:sp>
        <p:nvSpPr>
          <p:cNvPr id="3" name="Content Placeholder 2"/>
          <p:cNvSpPr>
            <a:spLocks noGrp="1"/>
          </p:cNvSpPr>
          <p:nvPr>
            <p:ph sz="quarter" idx="1"/>
          </p:nvPr>
        </p:nvSpPr>
        <p:spPr>
          <a:xfrm>
            <a:off x="457200" y="990600"/>
            <a:ext cx="8229600" cy="5410200"/>
          </a:xfrm>
        </p:spPr>
        <p:txBody>
          <a:bodyPr>
            <a:normAutofit/>
          </a:bodyPr>
          <a:lstStyle/>
          <a:p>
            <a:pPr algn="just">
              <a:defRPr/>
            </a:pPr>
            <a:r>
              <a:rPr lang="en-US" sz="2400" dirty="0" smtClean="0">
                <a:latin typeface="Times New Roman" pitchFamily="18" charset="0"/>
                <a:cs typeface="Times New Roman" pitchFamily="18" charset="0"/>
              </a:rPr>
              <a:t>This transformation function is also called as gamma correction, which is given by the expression</a:t>
            </a:r>
          </a:p>
          <a:p>
            <a:pPr>
              <a:buNone/>
              <a:defRPr/>
            </a:pPr>
            <a:r>
              <a:rPr lang="en-US" dirty="0" smtClean="0">
                <a:solidFill>
                  <a:srgbClr val="00B0F0"/>
                </a:solidFill>
                <a:latin typeface="Times New Roman" pitchFamily="18" charset="0"/>
                <a:cs typeface="Times New Roman" pitchFamily="18" charset="0"/>
              </a:rPr>
              <a:t>                                           s = c .r^</a:t>
            </a:r>
            <a:r>
              <a:rPr lang="el-GR" dirty="0" smtClean="0">
                <a:solidFill>
                  <a:srgbClr val="00B0F0"/>
                </a:solidFill>
                <a:latin typeface="Times New Roman" pitchFamily="18" charset="0"/>
                <a:cs typeface="Times New Roman" pitchFamily="18" charset="0"/>
              </a:rPr>
              <a:t>γ</a:t>
            </a:r>
            <a:endParaRPr lang="en-US" dirty="0" smtClean="0">
              <a:solidFill>
                <a:srgbClr val="00B0F0"/>
              </a:solidFill>
              <a:latin typeface="Times New Roman" pitchFamily="18" charset="0"/>
              <a:cs typeface="Times New Roman" pitchFamily="18" charset="0"/>
            </a:endParaRPr>
          </a:p>
          <a:p>
            <a:pPr algn="just">
              <a:defRPr/>
            </a:pPr>
            <a:r>
              <a:rPr lang="en-US" sz="2400" dirty="0" smtClean="0">
                <a:latin typeface="Times New Roman" pitchFamily="18" charset="0"/>
                <a:cs typeface="Times New Roman" pitchFamily="18" charset="0"/>
              </a:rPr>
              <a:t>For various values of γ different levels of enhancements can be obtained. </a:t>
            </a:r>
          </a:p>
          <a:p>
            <a:pPr algn="just">
              <a:defRPr/>
            </a:pPr>
            <a:r>
              <a:rPr lang="en-US" sz="2400" dirty="0" smtClean="0">
                <a:latin typeface="Times New Roman" pitchFamily="18" charset="0"/>
                <a:cs typeface="Times New Roman" pitchFamily="18" charset="0"/>
              </a:rPr>
              <a:t>This technique is quite commonly called as Gamma Correction. If you notice, different display monitors display images at different intensities and clarity. </a:t>
            </a:r>
          </a:p>
          <a:p>
            <a:pPr algn="just">
              <a:defRPr/>
            </a:pPr>
            <a:r>
              <a:rPr lang="en-US" sz="2400" dirty="0" smtClean="0">
                <a:latin typeface="Times New Roman" pitchFamily="18" charset="0"/>
                <a:cs typeface="Times New Roman" pitchFamily="18" charset="0"/>
              </a:rPr>
              <a:t>That means, every monitor has built-in gamma correction in it with certain gamma ranges and so a good monitor automatically corrects all the images displayed on it for the best contrast to give user the best experience.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020762"/>
          </a:xfrm>
        </p:spPr>
        <p:txBody>
          <a:bodyPr>
            <a:normAutofit fontScale="90000"/>
          </a:bodyPr>
          <a:lstStyle/>
          <a:p>
            <a:pPr algn="ctr"/>
            <a:r>
              <a:rPr lang="en-US" sz="4000" dirty="0" smtClean="0">
                <a:solidFill>
                  <a:srgbClr val="FF0000"/>
                </a:solidFill>
                <a:latin typeface="Times New Roman" pitchFamily="18" charset="0"/>
                <a:cs typeface="Times New Roman" pitchFamily="18" charset="0"/>
              </a:rPr>
              <a:t>Negative Image Transformation</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1143000"/>
            <a:ext cx="8458200" cy="5330952"/>
          </a:xfrm>
        </p:spPr>
        <p:txBody>
          <a:bodyPr>
            <a:normAutofit/>
          </a:bodyPr>
          <a:lstStyle/>
          <a:p>
            <a:r>
              <a:rPr lang="en-US" dirty="0" smtClean="0">
                <a:solidFill>
                  <a:srgbClr val="00B0F0"/>
                </a:solidFill>
                <a:latin typeface="Times New Roman" pitchFamily="18" charset="0"/>
                <a:cs typeface="Times New Roman" pitchFamily="18" charset="0"/>
              </a:rPr>
              <a:t>Image negative </a:t>
            </a:r>
            <a:r>
              <a:rPr lang="en-US" dirty="0" smtClean="0">
                <a:latin typeface="Times New Roman" pitchFamily="18" charset="0"/>
                <a:cs typeface="Times New Roman" pitchFamily="18" charset="0"/>
              </a:rPr>
              <a:t>is produced by subtracting each pixel from the maximum intensity value. e.g. for an 8-bit image, the max intensity value is 2</a:t>
            </a:r>
            <a:r>
              <a:rPr lang="en-US" baseline="30000" dirty="0" smtClean="0">
                <a:latin typeface="Times New Roman" pitchFamily="18" charset="0"/>
                <a:cs typeface="Times New Roman" pitchFamily="18" charset="0"/>
              </a:rPr>
              <a:t>8</a:t>
            </a:r>
            <a:r>
              <a:rPr lang="en-US" dirty="0" smtClean="0">
                <a:latin typeface="Times New Roman" pitchFamily="18" charset="0"/>
                <a:cs typeface="Times New Roman" pitchFamily="18" charset="0"/>
              </a:rPr>
              <a:t>– 1 = 255, thus each pixel is subtracted from 255 to produce the output image.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Thus, the transformation function used in image negative is</a:t>
            </a:r>
          </a:p>
          <a:p>
            <a:pPr algn="ctr">
              <a:buNone/>
            </a:pPr>
            <a:r>
              <a:rPr lang="en-US" b="1" dirty="0" smtClean="0">
                <a:solidFill>
                  <a:srgbClr val="00B0F0"/>
                </a:solidFill>
                <a:latin typeface="Times New Roman" pitchFamily="18" charset="0"/>
                <a:cs typeface="Times New Roman" pitchFamily="18" charset="0"/>
              </a:rPr>
              <a:t>S =T(r) =L-1-r.</a:t>
            </a:r>
          </a:p>
          <a:p>
            <a:pPr algn="ct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Where L-1 is the max intensity value and s, and r are the output and input pixel values respectively</a:t>
            </a:r>
            <a:r>
              <a:rPr lang="en-US" sz="2600" dirty="0" smtClean="0">
                <a:latin typeface="Times New Roman" pitchFamily="18" charset="0"/>
                <a:cs typeface="Times New Roman" pitchFamily="18" charset="0"/>
              </a:rPr>
              <a:t>.</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762000"/>
          </a:xfrm>
        </p:spPr>
        <p:txBody>
          <a:bodyPr>
            <a:normAutofit/>
          </a:bodyPr>
          <a:lstStyle/>
          <a:p>
            <a:pPr algn="ctr"/>
            <a:r>
              <a:rPr lang="en-US" sz="4000" dirty="0" smtClean="0">
                <a:solidFill>
                  <a:srgbClr val="FF0000"/>
                </a:solidFill>
                <a:latin typeface="Times New Roman" pitchFamily="18" charset="0"/>
                <a:cs typeface="Times New Roman" pitchFamily="18" charset="0"/>
              </a:rPr>
              <a:t>Log Transform</a:t>
            </a:r>
            <a:endParaRPr lang="en-US" sz="4000" dirty="0">
              <a:solidFill>
                <a:srgbClr val="FF0000"/>
              </a:solidFill>
            </a:endParaRPr>
          </a:p>
        </p:txBody>
      </p:sp>
      <p:sp>
        <p:nvSpPr>
          <p:cNvPr id="3" name="Content Placeholder 2"/>
          <p:cNvSpPr>
            <a:spLocks noGrp="1"/>
          </p:cNvSpPr>
          <p:nvPr>
            <p:ph sz="quarter" idx="1"/>
          </p:nvPr>
        </p:nvSpPr>
        <p:spPr>
          <a:xfrm>
            <a:off x="457200" y="1143000"/>
            <a:ext cx="8153400" cy="5178552"/>
          </a:xfrm>
        </p:spPr>
        <p:txBody>
          <a:bodyPr>
            <a:noAutofit/>
          </a:bodyPr>
          <a:lstStyle/>
          <a:p>
            <a:r>
              <a:rPr lang="en-US" dirty="0" smtClean="0">
                <a:latin typeface="Times New Roman" pitchFamily="18" charset="0"/>
                <a:cs typeface="Times New Roman" pitchFamily="18" charset="0"/>
              </a:rPr>
              <a:t>In this transform the dark pixels in an image are transformed  or  expanded as compared to the higher pixel values.</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In Log Transform higher pixel values are compressed.</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log transform can be defined by the formula </a:t>
            </a:r>
          </a:p>
          <a:p>
            <a:pPr>
              <a:buNone/>
            </a:pPr>
            <a:r>
              <a:rPr lang="en-US" dirty="0" smtClean="0">
                <a:latin typeface="Times New Roman" pitchFamily="18" charset="0"/>
                <a:cs typeface="Times New Roman" pitchFamily="18" charset="0"/>
              </a:rPr>
              <a:t>              		</a:t>
            </a:r>
            <a:r>
              <a:rPr lang="en-US" sz="3200" b="1" dirty="0" smtClean="0">
                <a:solidFill>
                  <a:srgbClr val="00B0F0"/>
                </a:solidFill>
                <a:latin typeface="Times New Roman" pitchFamily="18" charset="0"/>
                <a:cs typeface="Times New Roman" pitchFamily="18" charset="0"/>
              </a:rPr>
              <a:t>s = c log(r+1</a:t>
            </a:r>
            <a:r>
              <a:rPr lang="en-US" dirty="0" smtClean="0">
                <a:solidFill>
                  <a:srgbClr val="00B0F0"/>
                </a:solidFill>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here, s and r are the output and input pixel values and c is a        constant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The value of c in this adjust the kind of enhancement.         </a:t>
            </a:r>
          </a:p>
          <a:p>
            <a:pPr>
              <a:buNone/>
            </a:pPr>
            <a:endParaRPr lang="en-US" dirty="0" smtClean="0">
              <a:latin typeface="Times New Roman" pitchFamily="18" charset="0"/>
              <a:cs typeface="Times New Roman" pitchFamily="18" charset="0"/>
            </a:endParaRPr>
          </a:p>
          <a:p>
            <a:pPr algn="ctr">
              <a:buNone/>
            </a:pPr>
            <a:r>
              <a:rPr lang="en-US" dirty="0" smtClean="0">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pPr algn="ctr"/>
            <a:r>
              <a:rPr lang="en-US" sz="4000" dirty="0" smtClean="0">
                <a:solidFill>
                  <a:srgbClr val="FF0000"/>
                </a:solidFill>
                <a:latin typeface="Times New Roman" pitchFamily="18" charset="0"/>
                <a:cs typeface="Times New Roman" pitchFamily="18" charset="0"/>
              </a:rPr>
              <a:t>Histogram Equalization</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28600" y="1066800"/>
            <a:ext cx="4953000" cy="3124200"/>
          </a:xfrm>
        </p:spPr>
        <p:txBody>
          <a:bodyPr>
            <a:normAutofit fontScale="92500"/>
          </a:bodyPr>
          <a:lstStyle/>
          <a:p>
            <a:pPr algn="just"/>
            <a:r>
              <a:rPr lang="en-US" sz="2400" dirty="0" smtClean="0">
                <a:solidFill>
                  <a:srgbClr val="00B0F0"/>
                </a:solidFill>
                <a:latin typeface="Times New Roman" pitchFamily="18" charset="0"/>
                <a:cs typeface="Times New Roman" pitchFamily="18" charset="0"/>
              </a:rPr>
              <a:t>Histogram equalization </a:t>
            </a:r>
            <a:r>
              <a:rPr lang="en-US" sz="2400" dirty="0" smtClean="0">
                <a:latin typeface="Times New Roman" pitchFamily="18" charset="0"/>
                <a:cs typeface="Times New Roman" pitchFamily="18" charset="0"/>
              </a:rPr>
              <a:t>is a common technique for enhancing the appearance of images. Suppose we have an image which is predominantly dark. </a:t>
            </a:r>
          </a:p>
          <a:p>
            <a:pPr algn="just"/>
            <a:r>
              <a:rPr lang="en-US" sz="2400" dirty="0" smtClean="0">
                <a:latin typeface="Times New Roman" pitchFamily="18" charset="0"/>
                <a:cs typeface="Times New Roman" pitchFamily="18" charset="0"/>
              </a:rPr>
              <a:t>Then its histogram would be skewed towards the lower end of the grey scale and all the image detail is compressed into the dark end of the histogram.</a:t>
            </a:r>
          </a:p>
        </p:txBody>
      </p:sp>
      <p:pic>
        <p:nvPicPr>
          <p:cNvPr id="4" name="Picture 3"/>
          <p:cNvPicPr/>
          <p:nvPr/>
        </p:nvPicPr>
        <p:blipFill>
          <a:blip r:embed="rId2" cstate="print"/>
          <a:srcRect/>
          <a:stretch/>
        </p:blipFill>
        <p:spPr>
          <a:xfrm>
            <a:off x="5486400" y="838200"/>
            <a:ext cx="3276600" cy="2514600"/>
          </a:xfrm>
          <a:prstGeom prst="rect">
            <a:avLst/>
          </a:prstGeom>
        </p:spPr>
      </p:pic>
      <p:sp>
        <p:nvSpPr>
          <p:cNvPr id="5" name="TextBox 4"/>
          <p:cNvSpPr txBox="1"/>
          <p:nvPr/>
        </p:nvSpPr>
        <p:spPr>
          <a:xfrm>
            <a:off x="228600" y="3886200"/>
            <a:ext cx="8534400" cy="4493538"/>
          </a:xfrm>
          <a:prstGeom prst="rect">
            <a:avLst/>
          </a:prstGeom>
          <a:noFill/>
        </p:spPr>
        <p:txBody>
          <a:bodyPr wrap="square" rtlCol="0">
            <a:spAutoFit/>
          </a:bodyPr>
          <a:lstStyle/>
          <a:p>
            <a:pPr algn="just">
              <a:buClr>
                <a:schemeClr val="accent1"/>
              </a:buClr>
              <a:buFont typeface="Courier New" pitchFamily="49" charset="0"/>
              <a:buChar char="o"/>
            </a:pPr>
            <a:r>
              <a:rPr lang="en-US" sz="2200" dirty="0" smtClean="0">
                <a:latin typeface="Times New Roman" pitchFamily="18" charset="0"/>
                <a:cs typeface="Times New Roman" pitchFamily="18" charset="0"/>
              </a:rPr>
              <a:t>  If we could ‘stretch out’ the grey levels at the dark end to produce a more uniformly distributed histogram then the image would become much clearer. Histogram equalization stretches the histogram across the entire spectrum of pixels (0 – 255) .</a:t>
            </a:r>
          </a:p>
          <a:p>
            <a:pPr algn="just">
              <a:buClr>
                <a:schemeClr val="accent1"/>
              </a:buClr>
            </a:pPr>
            <a:endParaRPr lang="en-US" sz="2200" dirty="0" smtClean="0">
              <a:latin typeface="Times New Roman" pitchFamily="18" charset="0"/>
              <a:cs typeface="Times New Roman" pitchFamily="18" charset="0"/>
            </a:endParaRPr>
          </a:p>
          <a:p>
            <a:pPr algn="just">
              <a:buClr>
                <a:schemeClr val="accent1"/>
              </a:buClr>
              <a:buFont typeface="Courier New" pitchFamily="49" charset="0"/>
              <a:buChar char="o"/>
            </a:pPr>
            <a:r>
              <a:rPr lang="en-US" sz="2200" dirty="0" smtClean="0">
                <a:latin typeface="Times New Roman" pitchFamily="18" charset="0"/>
                <a:cs typeface="Times New Roman" pitchFamily="18" charset="0"/>
              </a:rPr>
              <a:t> It increases the contrast of images for the finality of human inspection and can be applied to normalize illumination variations in image understanding problems</a:t>
            </a:r>
          </a:p>
          <a:p>
            <a:pPr algn="just">
              <a:buClr>
                <a:schemeClr val="accent1"/>
              </a:buClr>
              <a:buFont typeface="Courier New" pitchFamily="49" charset="0"/>
              <a:buChar char="o"/>
            </a:pPr>
            <a:endParaRPr lang="en-US" sz="2200" dirty="0" smtClean="0">
              <a:latin typeface="Times New Roman" pitchFamily="18" charset="0"/>
              <a:cs typeface="Times New Roman" pitchFamily="18" charset="0"/>
            </a:endParaRPr>
          </a:p>
          <a:p>
            <a:pPr algn="just">
              <a:buClr>
                <a:schemeClr val="accent1"/>
              </a:buClr>
              <a:buFont typeface="Courier New" pitchFamily="49" charset="0"/>
              <a:buChar char="o"/>
            </a:pPr>
            <a:endParaRPr lang="en-US" sz="2200" dirty="0" smtClean="0">
              <a:latin typeface="Times New Roman" pitchFamily="18" charset="0"/>
              <a:cs typeface="Times New Roman" pitchFamily="18" charset="0"/>
            </a:endParaRPr>
          </a:p>
          <a:p>
            <a:pPr algn="just">
              <a:buClr>
                <a:schemeClr val="accent1"/>
              </a:buClr>
              <a:buFont typeface="Courier New" pitchFamily="49" charset="0"/>
              <a:buChar char="o"/>
            </a:pP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 </a:t>
            </a:r>
          </a:p>
          <a:p>
            <a:endParaRPr lang="en-US" sz="22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1542</TotalTime>
  <Words>1613</Words>
  <Application>Microsoft Office PowerPoint</Application>
  <PresentationFormat>On-screen Show (4:3)</PresentationFormat>
  <Paragraphs>285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Oriel</vt:lpstr>
      <vt:lpstr>JAWAHARLAL NEHRU TECHNOLOGICAL UNIVERSITY KAKINADA UNIVERSITY COLLEGE OF ENGINEERING  VIZIANAGARAM DEPARTMENT OF ELECTRONICS AND COMMUNICATION ENGINEERING(E.C.E)</vt:lpstr>
      <vt:lpstr>Slide 2</vt:lpstr>
      <vt:lpstr>Image Enhancement</vt:lpstr>
      <vt:lpstr>Image Enhancement Techniques</vt:lpstr>
      <vt:lpstr>Contrast Stretching</vt:lpstr>
      <vt:lpstr>Power law transform</vt:lpstr>
      <vt:lpstr>Negative Image Transformation</vt:lpstr>
      <vt:lpstr>Log Transform</vt:lpstr>
      <vt:lpstr>Histogram Equalization</vt:lpstr>
      <vt:lpstr>Histogram Equalization Algorithm</vt:lpstr>
      <vt:lpstr>Median Filtering</vt:lpstr>
      <vt:lpstr>PERFORMANCE MEASURESUSED</vt:lpstr>
      <vt:lpstr>Slide 13</vt:lpstr>
      <vt:lpstr>Slide 14</vt:lpstr>
      <vt:lpstr>Slide 15</vt:lpstr>
      <vt:lpstr>Slide 16</vt:lpstr>
      <vt:lpstr>Slide 17</vt:lpstr>
      <vt:lpstr>Slide 18</vt:lpstr>
      <vt:lpstr>Slide 19</vt:lpstr>
      <vt:lpstr>Slide 20</vt:lpstr>
      <vt:lpstr>Slide 21</vt:lpstr>
      <vt:lpstr>Slide 22</vt:lpstr>
      <vt:lpstr>Slide 23</vt:lpstr>
      <vt:lpstr>Conclusion AND FUTURE SCOPE</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JAWAHARLAL NEHRU TECHNOLOGICAL UNIVERSITY KAKINADA UNIVERSITY COLLEGE OF ENGINEERING  VIZIANAGARAM DEPARTMENT OF ELECTRONICS AND COMMUNICATION ENGINEERING(E.C.E)</dc:title>
  <dc:creator>SAITEJA</dc:creator>
  <cp:lastModifiedBy>SAITEJA</cp:lastModifiedBy>
  <cp:revision>186</cp:revision>
  <dcterms:created xsi:type="dcterms:W3CDTF">2020-01-02T13:26:34Z</dcterms:created>
  <dcterms:modified xsi:type="dcterms:W3CDTF">2020-07-27T14:49:22Z</dcterms:modified>
</cp:coreProperties>
</file>